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7" r:id="rId2"/>
    <p:sldId id="369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85" r:id="rId19"/>
    <p:sldId id="386" r:id="rId20"/>
    <p:sldId id="387" r:id="rId21"/>
    <p:sldId id="388" r:id="rId22"/>
    <p:sldId id="389" r:id="rId23"/>
    <p:sldId id="390" r:id="rId24"/>
    <p:sldId id="391" r:id="rId25"/>
    <p:sldId id="392" r:id="rId26"/>
    <p:sldId id="393" r:id="rId27"/>
    <p:sldId id="394" r:id="rId28"/>
    <p:sldId id="355" r:id="rId2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CC81A2A-2397-40D1-8A41-3E253DECC9CC}">
          <p14:sldIdLst>
            <p14:sldId id="257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55"/>
          </p14:sldIdLst>
        </p14:section>
        <p14:section name="Untitled Section" id="{39657FAA-4D45-4DC3-A134-95ACB9BE9A9B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9C52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822" y="7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3E86B-A7C7-4A75-9A63-AEB9D2A5E39A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926EE-CE7F-46EE-B32A-00E0847857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704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8C5B5-84EC-4A8D-95E9-4F37B21B9CB8}" type="slidenum">
              <a:rPr lang="en-ZA" smtClean="0">
                <a:solidFill>
                  <a:prstClr val="black"/>
                </a:solidFill>
              </a:rPr>
              <a:pPr/>
              <a:t>1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16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888F4-0D07-4A15-9798-109BA8CC7880}" type="slidenum">
              <a:rPr lang="en-ZA" smtClean="0"/>
              <a:pPr>
                <a:defRPr/>
              </a:pPr>
              <a:t>28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69429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311" y="4082242"/>
            <a:ext cx="5862437" cy="1693425"/>
          </a:xfrm>
        </p:spPr>
        <p:txBody>
          <a:bodyPr>
            <a:normAutofit/>
          </a:bodyPr>
          <a:lstStyle>
            <a:lvl1pPr algn="l">
              <a:lnSpc>
                <a:spcPct val="120000"/>
              </a:lnSpc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7949" y="5530412"/>
            <a:ext cx="8534400" cy="825938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879" y="-66947"/>
            <a:ext cx="5705415" cy="6924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391" y="-189247"/>
            <a:ext cx="6470808" cy="258832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126164"/>
            <a:ext cx="12192000" cy="731836"/>
          </a:xfrm>
          <a:prstGeom prst="rect">
            <a:avLst/>
          </a:prstGeom>
          <a:solidFill>
            <a:srgbClr val="4F73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73743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434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0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38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031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333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243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486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319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6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823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126164"/>
            <a:ext cx="12192000" cy="731836"/>
          </a:xfrm>
          <a:prstGeom prst="rect">
            <a:avLst/>
          </a:prstGeom>
          <a:solidFill>
            <a:srgbClr val="4F73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466079" y="245242"/>
            <a:ext cx="8737600" cy="832071"/>
          </a:xfrm>
          <a:prstGeom prst="rect">
            <a:avLst/>
          </a:prstGeom>
          <a:solidFill>
            <a:srgbClr val="7B9C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 dirty="0"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232" y="5567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screen">
            <a:alphaModFix amt="6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259" y="4572000"/>
            <a:ext cx="1883420" cy="228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11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457189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cto.org.za/index.php?option=com_edocman&amp;view=category&amp;layout=table&amp;id=353&amp;Itemid=625" TargetMode="External"/><Relationship Id="rId2" Type="http://schemas.openxmlformats.org/officeDocument/2006/relationships/hyperlink" Target="https://www.qcto.org.za/index.php/services/qualificati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qcto.org.za/index.php?option=com_edocman&amp;view=category&amp;layout=table&amp;id=208&amp;Itemid=468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ZaneleS@fpmseta.org.za" TargetMode="External"/><Relationship Id="rId2" Type="http://schemas.openxmlformats.org/officeDocument/2006/relationships/hyperlink" Target="mailto:ansien@fpmseta.org.z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ehilweK@fpmseta.org.za" TargetMode="External"/><Relationship Id="rId4" Type="http://schemas.openxmlformats.org/officeDocument/2006/relationships/hyperlink" Target="mailto:LennyP@fmpseta.org.za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017477"/>
            <a:ext cx="8063345" cy="1090246"/>
          </a:xfrm>
          <a:prstGeom prst="rect">
            <a:avLst/>
          </a:prstGeom>
          <a:solidFill>
            <a:srgbClr val="7B9C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-US" sz="3200" b="1" dirty="0"/>
              <a:t>MG &amp; DG Workshops </a:t>
            </a:r>
            <a:r>
              <a:rPr lang="en-US" sz="3200" b="1" dirty="0" smtClean="0"/>
              <a:t>2021-2022</a:t>
            </a:r>
          </a:p>
          <a:p>
            <a:pPr algn="ctr" defTabSz="457189"/>
            <a:r>
              <a:rPr lang="en-US" sz="2400" dirty="0" smtClean="0">
                <a:solidFill>
                  <a:prstClr val="white"/>
                </a:solidFill>
              </a:rPr>
              <a:t>Quality Assurance Presentation</a:t>
            </a: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102" y="1277003"/>
            <a:ext cx="3873863" cy="387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2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B8826-7FAF-449C-A97F-877490FD7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Z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Trade Test application and arrangements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7E221-F012-46DD-B7C5-60937638F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920" y="1143682"/>
            <a:ext cx="10515600" cy="4982798"/>
          </a:xfrm>
        </p:spPr>
        <p:txBody>
          <a:bodyPr>
            <a:normAutofit/>
          </a:bodyPr>
          <a:lstStyle/>
          <a:p>
            <a:pPr marL="533400" indent="-533400">
              <a:buNone/>
            </a:pPr>
            <a:r>
              <a:rPr lang="en-ZA" sz="2000" dirty="0">
                <a:solidFill>
                  <a:schemeClr val="tx1"/>
                </a:solidFill>
              </a:rPr>
              <a:t>1.</a:t>
            </a:r>
            <a:r>
              <a:rPr lang="en-ZA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Application for Trade Test with supporting evidence:	</a:t>
            </a:r>
          </a:p>
          <a:p>
            <a:pPr marL="1077913" lvl="0" indent="-446088" fontAlgn="base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ZA" sz="2000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Theoretical </a:t>
            </a:r>
            <a:r>
              <a:rPr lang="en-ZA" sz="2000" i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Knowledge;</a:t>
            </a:r>
            <a:endParaRPr lang="en-ZA" sz="2000" i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077913" lvl="0" indent="-446088" fontAlgn="base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ZA" sz="2000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Practical Training </a:t>
            </a:r>
            <a:r>
              <a:rPr lang="en-ZA" sz="2000" i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– Logbook; </a:t>
            </a:r>
            <a:endParaRPr lang="en-ZA" sz="2000" i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077913" lvl="0" indent="-446088" fontAlgn="base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ZA" sz="2000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Work experience </a:t>
            </a:r>
            <a:r>
              <a:rPr lang="en-ZA" sz="2000" i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– Logbook;</a:t>
            </a:r>
            <a:endParaRPr lang="en-ZA" sz="2000" i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077913" lvl="0" indent="-446088" fontAlgn="base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ZA" sz="2000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Certified copy of ID (clear, valid</a:t>
            </a:r>
            <a:r>
              <a:rPr lang="en-ZA" sz="2000" i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);</a:t>
            </a:r>
            <a:endParaRPr lang="en-ZA" sz="2000" i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077913" lvl="0" indent="-446088" fontAlgn="base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ZA" sz="2000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Educational certificates (TT or N</a:t>
            </a:r>
            <a:r>
              <a:rPr lang="en-ZA" sz="2000" i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);</a:t>
            </a:r>
            <a:endParaRPr lang="en-ZA" sz="2000" i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077913" lvl="0" indent="-446088" fontAlgn="base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ZA" sz="2000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Proof of years of employment (ARPL</a:t>
            </a:r>
            <a:r>
              <a:rPr lang="en-ZA" sz="2000" i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).</a:t>
            </a:r>
            <a:endParaRPr lang="en-ZA" sz="2000" i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ZA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33400" indent="-533400">
              <a:buAutoNum type="arabicPeriod" startAt="2"/>
            </a:pPr>
            <a:r>
              <a:rPr lang="en-ZA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Assessment will be arranged by the FP&amp;M </a:t>
            </a:r>
            <a:r>
              <a:rPr lang="en-ZA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SETA:</a:t>
            </a:r>
            <a:endParaRPr lang="en-ZA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077913" lvl="0" indent="-446088" fontAlgn="base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ZA" sz="2000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NAMB Accredited Trade Test </a:t>
            </a:r>
            <a:r>
              <a:rPr lang="en-ZA" sz="2000" i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Centre;</a:t>
            </a:r>
            <a:endParaRPr lang="en-ZA" sz="2000" i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077913" lvl="0" indent="-446088" fontAlgn="base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ZA" sz="2000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NAMB Registered </a:t>
            </a:r>
            <a:r>
              <a:rPr lang="en-ZA" sz="2000" i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Assessor; </a:t>
            </a:r>
            <a:endParaRPr lang="en-ZA" sz="2000" i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077913" lvl="0" indent="-446088" fontAlgn="base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ZA" sz="2000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NAMB Registered </a:t>
            </a:r>
            <a:r>
              <a:rPr lang="en-ZA" sz="2000" i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Moderator;</a:t>
            </a:r>
            <a:endParaRPr lang="en-ZA" sz="2000" i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077913" lvl="0" indent="-446088" fontAlgn="base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ZA" sz="2000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Trade test serial number – </a:t>
            </a:r>
            <a:r>
              <a:rPr lang="en-ZA" sz="2000" i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Compulsory.</a:t>
            </a:r>
            <a:endParaRPr lang="en-ZA" sz="2000" i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31825" lvl="0" indent="0" fontAlgn="base">
              <a:lnSpc>
                <a:spcPct val="100000"/>
              </a:lnSpc>
              <a:spcBef>
                <a:spcPts val="600"/>
              </a:spcBef>
              <a:buNone/>
            </a:pPr>
            <a:endParaRPr lang="en-ZA" sz="2200" dirty="0"/>
          </a:p>
          <a:p>
            <a:pPr marL="0" indent="0">
              <a:buNone/>
            </a:pPr>
            <a:endParaRPr lang="en-ZA" sz="2600" dirty="0"/>
          </a:p>
          <a:p>
            <a:pPr marL="533400" indent="-533400">
              <a:buAutoNum type="arabicPeriod" startAt="2"/>
            </a:pPr>
            <a:endParaRPr lang="en-ZA" sz="2600" dirty="0"/>
          </a:p>
          <a:p>
            <a:pPr marL="533400" indent="-53340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33161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B8826-7FAF-449C-A97F-877490FD7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Z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Application for Trade Test Certificate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7E221-F012-46DD-B7C5-60937638F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0011"/>
            <a:ext cx="10515600" cy="4783592"/>
          </a:xfrm>
        </p:spPr>
        <p:txBody>
          <a:bodyPr/>
          <a:lstStyle/>
          <a:p>
            <a:pPr marL="533400" lvl="0" indent="-533400" fontAlgn="base">
              <a:buNone/>
            </a:pPr>
            <a:r>
              <a:rPr lang="en-ZA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	Trade test application with:</a:t>
            </a:r>
          </a:p>
          <a:p>
            <a:pPr marL="1077913" lvl="0" indent="-446088" fontAlgn="base">
              <a:buFont typeface="Wingdings" panose="05000000000000000000" pitchFamily="2" charset="2"/>
              <a:buChar char="v"/>
            </a:pPr>
            <a:r>
              <a:rPr lang="en-ZA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Certified copy of </a:t>
            </a:r>
            <a:r>
              <a:rPr lang="en-ZA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ID; </a:t>
            </a:r>
            <a:endParaRPr lang="en-ZA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077913" lvl="0" indent="-446088" fontAlgn="base">
              <a:buFont typeface="Wingdings" panose="05000000000000000000" pitchFamily="2" charset="2"/>
              <a:buChar char="v"/>
            </a:pPr>
            <a:r>
              <a:rPr lang="en-ZA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Contract;</a:t>
            </a:r>
            <a:endParaRPr lang="en-ZA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077913" lvl="0" indent="-446088" fontAlgn="base">
              <a:buFont typeface="Wingdings" panose="05000000000000000000" pitchFamily="2" charset="2"/>
              <a:buChar char="v"/>
            </a:pPr>
            <a:r>
              <a:rPr lang="en-ZA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Theory </a:t>
            </a:r>
            <a:r>
              <a:rPr lang="en-ZA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certificates; </a:t>
            </a:r>
            <a:endParaRPr lang="en-ZA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077913" lvl="0" indent="-446088" fontAlgn="base">
              <a:buFont typeface="Wingdings" panose="05000000000000000000" pitchFamily="2" charset="2"/>
              <a:buChar char="v"/>
            </a:pPr>
            <a:r>
              <a:rPr lang="en-ZA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Logbook – modules signed </a:t>
            </a:r>
            <a:r>
              <a:rPr lang="en-ZA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off;</a:t>
            </a:r>
            <a:endParaRPr lang="en-ZA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077913" lvl="0" indent="-446088" fontAlgn="base">
              <a:buFont typeface="Wingdings" panose="05000000000000000000" pitchFamily="2" charset="2"/>
              <a:buChar char="v"/>
            </a:pPr>
            <a:r>
              <a:rPr lang="en-ZA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Trade test </a:t>
            </a:r>
            <a:r>
              <a:rPr lang="en-ZA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report;</a:t>
            </a:r>
            <a:endParaRPr lang="en-ZA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077913" lvl="0" indent="-446088" fontAlgn="base">
              <a:buFont typeface="Wingdings" panose="05000000000000000000" pitchFamily="2" charset="2"/>
              <a:buChar char="v"/>
            </a:pPr>
            <a:r>
              <a:rPr lang="en-ZA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Accreditation </a:t>
            </a:r>
            <a:r>
              <a:rPr lang="en-ZA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status and </a:t>
            </a:r>
            <a:endParaRPr lang="en-ZA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077913" indent="-446088">
              <a:buFont typeface="Wingdings" panose="05000000000000000000" pitchFamily="2" charset="2"/>
              <a:buChar char="v"/>
            </a:pPr>
            <a:r>
              <a:rPr lang="en-ZA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Proof of registered assessor and </a:t>
            </a:r>
            <a:r>
              <a:rPr lang="en-ZA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moderator.</a:t>
            </a:r>
            <a:endParaRPr lang="en-ZA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33400" indent="-533400">
              <a:buNone/>
            </a:pPr>
            <a:r>
              <a:rPr lang="en-ZA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	</a:t>
            </a: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FP&amp;M SETA submit applications for certification once a week to NAMB </a:t>
            </a:r>
          </a:p>
          <a:p>
            <a:pPr marL="533400" indent="-533400">
              <a:buNone/>
            </a:pP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4215915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B8826-7FAF-449C-A97F-877490FD7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Z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Certification (Continues…)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7E221-F012-46DD-B7C5-60937638F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8" y="1783079"/>
            <a:ext cx="10842171" cy="41195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 persons who are contracted on a learning programme agreement will be allowed three trade test attempts – to be tested during the agreement period and before completion of </a:t>
            </a:r>
            <a: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agreement;</a:t>
            </a:r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not found competent in the three attempts during the agreement period, the applicant must be referred to the ARPL </a:t>
            </a:r>
            <a: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process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and</a:t>
            </a:r>
            <a:endParaRPr lang="en-US" sz="20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0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trade test report must be forwarded to the Seta within three working days of completion of the trade </a:t>
            </a:r>
            <a: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test;</a:t>
            </a:r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HOWEVER, if a person has completed the learning programme or a POE four years before applying to undergo the trade test, they MUST undergo a </a:t>
            </a:r>
            <a:r>
              <a:rPr lang="en-US" sz="2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ARPL 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process</a:t>
            </a:r>
            <a:r>
              <a:rPr lang="en-US" sz="2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before the actual trade </a:t>
            </a:r>
            <a: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test.</a:t>
            </a:r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65144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B8826-7FAF-449C-A97F-877490FD7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Z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Certification (Continues…)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7E221-F012-46DD-B7C5-60937638F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" y="1767840"/>
            <a:ext cx="11292840" cy="440912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NAMB must recommend certification of qualifying learners to QCTO within twenty-one working days after verifying the </a:t>
            </a: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results;</a:t>
            </a:r>
            <a:endParaRPr lang="en-US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Provided that the relevant criteria for certification have been met the QCTO will issue and distribute the National Trade Test certificate within twenty-one working days of receipt of the recommendation from NAMB.</a:t>
            </a:r>
          </a:p>
          <a:p>
            <a:pPr marL="0" indent="0">
              <a:buNone/>
            </a:pP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EE485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Trade Certificates will be replaced by the QCTO at a cost as annually  </a:t>
            </a:r>
            <a:endParaRPr lang="en-US" sz="2400" b="1" dirty="0" smtClean="0">
              <a:solidFill>
                <a:srgbClr val="EE485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EE485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determined </a:t>
            </a:r>
            <a:r>
              <a:rPr lang="en-US" sz="2400" b="1" dirty="0">
                <a:solidFill>
                  <a:srgbClr val="EE485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by QCTO.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42228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B8826-7FAF-449C-A97F-877490FD7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Challenges</a:t>
            </a:r>
            <a:endParaRPr lang="en-ZA" sz="3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7E221-F012-46DD-B7C5-60937638F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1859280"/>
            <a:ext cx="10515600" cy="37316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Incomplete logbook;</a:t>
            </a:r>
            <a:endParaRPr lang="en-US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Theory certificates – not </a:t>
            </a: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certified;</a:t>
            </a:r>
            <a:endParaRPr lang="en-US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Unclear certified copies of </a:t>
            </a: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ID’s;</a:t>
            </a:r>
            <a:endParaRPr lang="en-US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Incorrect OFO code </a:t>
            </a: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alignments;</a:t>
            </a:r>
            <a:endParaRPr lang="en-US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Incomplete trade test report or incorrect </a:t>
            </a: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template;</a:t>
            </a:r>
            <a:endParaRPr lang="en-US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Accreditation letters not attached or </a:t>
            </a: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expired and</a:t>
            </a:r>
            <a:endParaRPr lang="en-US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NAMB Accredited Assessor and Moderator registration not </a:t>
            </a: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attached.</a:t>
            </a:r>
            <a:endParaRPr lang="en-US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22147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B8826-7FAF-449C-A97F-877490FD7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Z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Accreditation of SDPs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7E221-F012-46DD-B7C5-60937638F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1198674"/>
            <a:ext cx="10438232" cy="4485845"/>
          </a:xfrm>
        </p:spPr>
        <p:txBody>
          <a:bodyPr>
            <a:noAutofit/>
          </a:bodyPr>
          <a:lstStyle/>
          <a:p>
            <a:pPr marL="0" lvl="1" indent="0" fontAlgn="base">
              <a:lnSpc>
                <a:spcPct val="100000"/>
              </a:lnSpc>
              <a:spcBef>
                <a:spcPts val="600"/>
              </a:spcBef>
              <a:buNone/>
            </a:pPr>
            <a:endParaRPr lang="en-ZA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33400" lvl="1" indent="-533400" fontAlgn="base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ZA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QCTO has issued a Letter of Intent Template for use by </a:t>
            </a:r>
            <a:r>
              <a:rPr lang="en-ZA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SDPs; </a:t>
            </a:r>
            <a:endParaRPr lang="en-ZA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1" indent="-342900" fontAlgn="base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en-ZA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33400" lvl="1" indent="-533400" fontAlgn="base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ZA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SETAs will recommend accreditation of SDPs for HRQ to QCTO (Interim</a:t>
            </a:r>
            <a:r>
              <a:rPr lang="en-ZA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);</a:t>
            </a:r>
            <a:endParaRPr lang="en-ZA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1" indent="-342900" fontAlgn="base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en-ZA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33400" lvl="1" indent="-533400" fontAlgn="base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ZA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QCTO will sample recommendations for </a:t>
            </a:r>
            <a:r>
              <a:rPr lang="en-ZA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accreditation;</a:t>
            </a:r>
            <a:endParaRPr lang="en-ZA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1" indent="-342900" fontAlgn="base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en-ZA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33400" lvl="1" indent="-533400" fontAlgn="base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ZA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QCTO will issue all accreditation </a:t>
            </a:r>
            <a:r>
              <a:rPr lang="en-ZA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letters and</a:t>
            </a:r>
            <a:endParaRPr lang="en-ZA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1" indent="-342900" fontAlgn="base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en-ZA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33400" lvl="1" indent="-533400" fontAlgn="base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ZA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QCTO fully responsible for accreditation of all Occupational Qualifications.</a:t>
            </a:r>
          </a:p>
          <a:p>
            <a:endParaRPr lang="en-ZA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468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B8826-7FAF-449C-A97F-877490FD7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Z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Final Integrated Summative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7E221-F012-46DD-B7C5-60937638F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232" y="1463039"/>
            <a:ext cx="10440568" cy="4119563"/>
          </a:xfrm>
        </p:spPr>
        <p:txBody>
          <a:bodyPr/>
          <a:lstStyle/>
          <a:p>
            <a:pPr marL="533400" lvl="1" indent="-533400" fontAlgn="base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ZA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White Paper directive for a national </a:t>
            </a:r>
            <a:r>
              <a:rPr lang="en-ZA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assessment;</a:t>
            </a:r>
            <a:endParaRPr lang="en-ZA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33400" lvl="1" indent="-533400" fontAlgn="base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ZA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Final Integrated Summative Assessment is an interim standard for assessment of Historical Registered Qualifications (Full</a:t>
            </a:r>
            <a:r>
              <a:rPr lang="en-ZA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);</a:t>
            </a:r>
            <a:endParaRPr lang="en-ZA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33400" lvl="1" indent="-533400" fontAlgn="base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ZA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FISA </a:t>
            </a:r>
            <a:r>
              <a:rPr lang="en-ZA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be discontinued when HRQ are realigned to Occupational </a:t>
            </a:r>
            <a:r>
              <a:rPr lang="en-ZA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Qualification;</a:t>
            </a:r>
            <a:endParaRPr lang="en-ZA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33400" lvl="1" indent="-533400" fontAlgn="base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ZA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Standardised of Trade Tests to be finalised between NAMB and </a:t>
            </a:r>
            <a:r>
              <a:rPr lang="en-ZA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QCTO and </a:t>
            </a:r>
            <a:endParaRPr lang="en-ZA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33400" lvl="1" indent="-533400" fontAlgn="base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ZA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Final dates to be negotiated in the SLA per SETA.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53946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B8826-7FAF-449C-A97F-877490FD7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7680" y="55674"/>
            <a:ext cx="8828351" cy="1143000"/>
          </a:xfrm>
        </p:spPr>
        <p:txBody>
          <a:bodyPr>
            <a:normAutofit/>
          </a:bodyPr>
          <a:lstStyle/>
          <a:p>
            <a:pPr algn="r"/>
            <a:r>
              <a:rPr lang="en-Z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Quality Assurance of Historically Registered  Qualifications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7E221-F012-46DD-B7C5-60937638F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8360" y="1676399"/>
            <a:ext cx="4255439" cy="4500563"/>
          </a:xfrm>
        </p:spPr>
        <p:txBody>
          <a:bodyPr/>
          <a:lstStyle/>
          <a:p>
            <a:pPr marL="0" indent="0">
              <a:buNone/>
            </a:pPr>
            <a:endParaRPr lang="en-ZA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D6FED4A-0034-454A-AB83-311BC84C4698}"/>
              </a:ext>
            </a:extLst>
          </p:cNvPr>
          <p:cNvGrpSpPr/>
          <p:nvPr/>
        </p:nvGrpSpPr>
        <p:grpSpPr>
          <a:xfrm>
            <a:off x="301566" y="990600"/>
            <a:ext cx="11691257" cy="4995819"/>
            <a:chOff x="0" y="0"/>
            <a:chExt cx="11341443" cy="3959809"/>
          </a:xfrm>
        </p:grpSpPr>
        <p:sp>
          <p:nvSpPr>
            <p:cNvPr id="8" name="Shape 474">
              <a:extLst>
                <a:ext uri="{FF2B5EF4-FFF2-40B4-BE49-F238E27FC236}">
                  <a16:creationId xmlns:a16="http://schemas.microsoft.com/office/drawing/2014/main" id="{93DD2598-8454-44D4-8C21-E26F8E4B24C6}"/>
                </a:ext>
              </a:extLst>
            </p:cNvPr>
            <p:cNvSpPr/>
            <p:nvPr/>
          </p:nvSpPr>
          <p:spPr>
            <a:xfrm>
              <a:off x="0" y="0"/>
              <a:ext cx="1108291" cy="3959809"/>
            </a:xfrm>
            <a:custGeom>
              <a:avLst/>
              <a:gdLst/>
              <a:ahLst/>
              <a:cxnLst/>
              <a:rect l="0" t="0" r="0" b="0"/>
              <a:pathLst>
                <a:path w="1108291" h="3959809">
                  <a:moveTo>
                    <a:pt x="15278" y="0"/>
                  </a:moveTo>
                  <a:cubicBezTo>
                    <a:pt x="1108291" y="1093597"/>
                    <a:pt x="1108291" y="2866263"/>
                    <a:pt x="15278" y="3959809"/>
                  </a:cubicBezTo>
                  <a:lnTo>
                    <a:pt x="0" y="3944518"/>
                  </a:lnTo>
                  <a:cubicBezTo>
                    <a:pt x="1084542" y="2859405"/>
                    <a:pt x="1084542" y="1100455"/>
                    <a:pt x="0" y="15367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EF916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ZA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72E0D2D-8FBC-4393-94AC-1B7A74D046EC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25971" y="156451"/>
              <a:ext cx="5415534" cy="525031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7BA642-9540-4991-A083-3E261B9A22CF}"/>
                </a:ext>
              </a:extLst>
            </p:cNvPr>
            <p:cNvSpPr/>
            <p:nvPr/>
          </p:nvSpPr>
          <p:spPr>
            <a:xfrm>
              <a:off x="858812" y="188976"/>
              <a:ext cx="5417654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ZA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.Quality Assurance of Historically registered </a:t>
              </a:r>
              <a:endParaRPr lang="en-ZA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25318C9-F204-45B2-88E5-3A7FCC34E655}"/>
                </a:ext>
              </a:extLst>
            </p:cNvPr>
            <p:cNvSpPr/>
            <p:nvPr/>
          </p:nvSpPr>
          <p:spPr>
            <a:xfrm>
              <a:off x="742912" y="188976"/>
              <a:ext cx="154147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ZA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1</a:t>
              </a:r>
              <a:endParaRPr lang="en-ZA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F1C5186-E729-46B4-AC75-0A0326264EA3}"/>
                </a:ext>
              </a:extLst>
            </p:cNvPr>
            <p:cNvSpPr/>
            <p:nvPr/>
          </p:nvSpPr>
          <p:spPr>
            <a:xfrm>
              <a:off x="742912" y="438683"/>
              <a:ext cx="4546254" cy="3100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ZA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qualifications and skills </a:t>
              </a:r>
              <a:r>
                <a:rPr lang="en-ZA" sz="18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programmes;</a:t>
              </a:r>
              <a:endParaRPr lang="en-ZA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Shape 479">
              <a:extLst>
                <a:ext uri="{FF2B5EF4-FFF2-40B4-BE49-F238E27FC236}">
                  <a16:creationId xmlns:a16="http://schemas.microsoft.com/office/drawing/2014/main" id="{F548B0F6-D825-4776-8F6D-F9EA694EBED1}"/>
                </a:ext>
              </a:extLst>
            </p:cNvPr>
            <p:cNvSpPr/>
            <p:nvPr/>
          </p:nvSpPr>
          <p:spPr>
            <a:xfrm>
              <a:off x="4407" y="95504"/>
              <a:ext cx="650748" cy="650748"/>
            </a:xfrm>
            <a:custGeom>
              <a:avLst/>
              <a:gdLst/>
              <a:ahLst/>
              <a:cxnLst/>
              <a:rect l="0" t="0" r="0" b="0"/>
              <a:pathLst>
                <a:path w="650748" h="650748">
                  <a:moveTo>
                    <a:pt x="325374" y="0"/>
                  </a:moveTo>
                  <a:cubicBezTo>
                    <a:pt x="505079" y="0"/>
                    <a:pt x="650748" y="145669"/>
                    <a:pt x="650748" y="325374"/>
                  </a:cubicBezTo>
                  <a:cubicBezTo>
                    <a:pt x="650748" y="505079"/>
                    <a:pt x="505079" y="650748"/>
                    <a:pt x="325374" y="650748"/>
                  </a:cubicBezTo>
                  <a:cubicBezTo>
                    <a:pt x="145669" y="650748"/>
                    <a:pt x="0" y="505079"/>
                    <a:pt x="0" y="325374"/>
                  </a:cubicBezTo>
                  <a:cubicBezTo>
                    <a:pt x="0" y="145669"/>
                    <a:pt x="145669" y="0"/>
                    <a:pt x="32537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0AD4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ZA"/>
            </a:p>
          </p:txBody>
        </p:sp>
        <p:sp>
          <p:nvSpPr>
            <p:cNvPr id="14" name="Shape 480">
              <a:extLst>
                <a:ext uri="{FF2B5EF4-FFF2-40B4-BE49-F238E27FC236}">
                  <a16:creationId xmlns:a16="http://schemas.microsoft.com/office/drawing/2014/main" id="{CECEA0A1-0B10-42B4-85BC-F8A5F19C38C8}"/>
                </a:ext>
              </a:extLst>
            </p:cNvPr>
            <p:cNvSpPr/>
            <p:nvPr/>
          </p:nvSpPr>
          <p:spPr>
            <a:xfrm>
              <a:off x="4407" y="95504"/>
              <a:ext cx="650748" cy="650748"/>
            </a:xfrm>
            <a:custGeom>
              <a:avLst/>
              <a:gdLst/>
              <a:ahLst/>
              <a:cxnLst/>
              <a:rect l="0" t="0" r="0" b="0"/>
              <a:pathLst>
                <a:path w="650748" h="650748">
                  <a:moveTo>
                    <a:pt x="0" y="325374"/>
                  </a:moveTo>
                  <a:cubicBezTo>
                    <a:pt x="0" y="145669"/>
                    <a:pt x="145669" y="0"/>
                    <a:pt x="325374" y="0"/>
                  </a:cubicBezTo>
                  <a:cubicBezTo>
                    <a:pt x="505079" y="0"/>
                    <a:pt x="650748" y="145669"/>
                    <a:pt x="650748" y="325374"/>
                  </a:cubicBezTo>
                  <a:cubicBezTo>
                    <a:pt x="650748" y="505079"/>
                    <a:pt x="505079" y="650748"/>
                    <a:pt x="325374" y="650748"/>
                  </a:cubicBezTo>
                  <a:cubicBezTo>
                    <a:pt x="145669" y="650748"/>
                    <a:pt x="0" y="505079"/>
                    <a:pt x="0" y="325374"/>
                  </a:cubicBezTo>
                  <a:close/>
                </a:path>
              </a:pathLst>
            </a:custGeom>
            <a:ln w="6096" cap="flat">
              <a:miter lim="127000"/>
            </a:ln>
          </p:spPr>
          <p:style>
            <a:lnRef idx="1">
              <a:srgbClr val="ED7D31">
                <a:alpha val="90196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ZA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3F257CD-093A-4A9C-9DDA-601D16114A6D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99351" y="936739"/>
              <a:ext cx="5042154" cy="525031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DADE32-5B87-4AB4-AF30-1B1ED1794864}"/>
                </a:ext>
              </a:extLst>
            </p:cNvPr>
            <p:cNvSpPr/>
            <p:nvPr/>
          </p:nvSpPr>
          <p:spPr>
            <a:xfrm>
              <a:off x="1115657" y="968883"/>
              <a:ext cx="154147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ZA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2</a:t>
              </a:r>
              <a:endParaRPr lang="en-ZA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0CF82D4-0D0F-45CA-8400-0BDB9FA1C0F9}"/>
                </a:ext>
              </a:extLst>
            </p:cNvPr>
            <p:cNvSpPr/>
            <p:nvPr/>
          </p:nvSpPr>
          <p:spPr>
            <a:xfrm>
              <a:off x="1231557" y="968883"/>
              <a:ext cx="145330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ZA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 </a:t>
              </a:r>
              <a:endParaRPr lang="en-ZA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FC0D2F6-575A-4B80-BE4C-CD05ACF24923}"/>
                </a:ext>
              </a:extLst>
            </p:cNvPr>
            <p:cNvSpPr/>
            <p:nvPr/>
          </p:nvSpPr>
          <p:spPr>
            <a:xfrm>
              <a:off x="1341209" y="968883"/>
              <a:ext cx="5509777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ZA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Development of Occupational Qualifications </a:t>
              </a:r>
              <a:endParaRPr lang="en-ZA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FA225AC-C7BC-4076-AD06-C224DBE89D75}"/>
                </a:ext>
              </a:extLst>
            </p:cNvPr>
            <p:cNvSpPr/>
            <p:nvPr/>
          </p:nvSpPr>
          <p:spPr>
            <a:xfrm>
              <a:off x="1115657" y="1218590"/>
              <a:ext cx="1184894" cy="3100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ZA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and skills </a:t>
              </a:r>
              <a:endParaRPr lang="en-ZA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879620-19AC-43F0-BD7A-E110BDA1479F}"/>
                </a:ext>
              </a:extLst>
            </p:cNvPr>
            <p:cNvSpPr/>
            <p:nvPr/>
          </p:nvSpPr>
          <p:spPr>
            <a:xfrm>
              <a:off x="2008721" y="1218590"/>
              <a:ext cx="1567884" cy="3100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ZA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programmes</a:t>
              </a:r>
              <a:endParaRPr lang="en-ZA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7B4E3CF-1BAB-4B50-B445-ADA70457A847}"/>
                </a:ext>
              </a:extLst>
            </p:cNvPr>
            <p:cNvSpPr/>
            <p:nvPr/>
          </p:nvSpPr>
          <p:spPr>
            <a:xfrm>
              <a:off x="3188678" y="1218590"/>
              <a:ext cx="76720" cy="3100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ZA" sz="18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;</a:t>
              </a:r>
              <a:endParaRPr lang="en-ZA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Shape 488">
              <a:extLst>
                <a:ext uri="{FF2B5EF4-FFF2-40B4-BE49-F238E27FC236}">
                  <a16:creationId xmlns:a16="http://schemas.microsoft.com/office/drawing/2014/main" id="{B7143549-B2D8-4C47-B8C0-46970E8437A9}"/>
                </a:ext>
              </a:extLst>
            </p:cNvPr>
            <p:cNvSpPr/>
            <p:nvPr/>
          </p:nvSpPr>
          <p:spPr>
            <a:xfrm>
              <a:off x="377787" y="875792"/>
              <a:ext cx="649224" cy="649224"/>
            </a:xfrm>
            <a:custGeom>
              <a:avLst/>
              <a:gdLst/>
              <a:ahLst/>
              <a:cxnLst/>
              <a:rect l="0" t="0" r="0" b="0"/>
              <a:pathLst>
                <a:path w="649224" h="649224">
                  <a:moveTo>
                    <a:pt x="324612" y="0"/>
                  </a:moveTo>
                  <a:cubicBezTo>
                    <a:pt x="503936" y="0"/>
                    <a:pt x="649224" y="145288"/>
                    <a:pt x="649224" y="324612"/>
                  </a:cubicBezTo>
                  <a:cubicBezTo>
                    <a:pt x="649224" y="503936"/>
                    <a:pt x="503936" y="649224"/>
                    <a:pt x="324612" y="649224"/>
                  </a:cubicBezTo>
                  <a:cubicBezTo>
                    <a:pt x="145339" y="649224"/>
                    <a:pt x="0" y="503936"/>
                    <a:pt x="0" y="324612"/>
                  </a:cubicBezTo>
                  <a:cubicBezTo>
                    <a:pt x="0" y="145288"/>
                    <a:pt x="145339" y="0"/>
                    <a:pt x="32461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0AD4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ZA"/>
            </a:p>
          </p:txBody>
        </p:sp>
        <p:sp>
          <p:nvSpPr>
            <p:cNvPr id="23" name="Shape 489">
              <a:extLst>
                <a:ext uri="{FF2B5EF4-FFF2-40B4-BE49-F238E27FC236}">
                  <a16:creationId xmlns:a16="http://schemas.microsoft.com/office/drawing/2014/main" id="{6A599650-37E3-4F99-A363-23047B6E1F43}"/>
                </a:ext>
              </a:extLst>
            </p:cNvPr>
            <p:cNvSpPr/>
            <p:nvPr/>
          </p:nvSpPr>
          <p:spPr>
            <a:xfrm>
              <a:off x="377787" y="875792"/>
              <a:ext cx="649224" cy="649224"/>
            </a:xfrm>
            <a:custGeom>
              <a:avLst/>
              <a:gdLst/>
              <a:ahLst/>
              <a:cxnLst/>
              <a:rect l="0" t="0" r="0" b="0"/>
              <a:pathLst>
                <a:path w="649224" h="649224">
                  <a:moveTo>
                    <a:pt x="0" y="324612"/>
                  </a:moveTo>
                  <a:cubicBezTo>
                    <a:pt x="0" y="145288"/>
                    <a:pt x="145339" y="0"/>
                    <a:pt x="324612" y="0"/>
                  </a:cubicBezTo>
                  <a:cubicBezTo>
                    <a:pt x="503936" y="0"/>
                    <a:pt x="649224" y="145288"/>
                    <a:pt x="649224" y="324612"/>
                  </a:cubicBezTo>
                  <a:cubicBezTo>
                    <a:pt x="649224" y="503936"/>
                    <a:pt x="503936" y="649224"/>
                    <a:pt x="324612" y="649224"/>
                  </a:cubicBezTo>
                  <a:cubicBezTo>
                    <a:pt x="145339" y="649224"/>
                    <a:pt x="0" y="503936"/>
                    <a:pt x="0" y="324612"/>
                  </a:cubicBezTo>
                  <a:close/>
                </a:path>
              </a:pathLst>
            </a:custGeom>
            <a:ln w="6096" cap="flat">
              <a:miter lim="127000"/>
            </a:ln>
          </p:spPr>
          <p:style>
            <a:lnRef idx="1">
              <a:srgbClr val="ED7D31">
                <a:alpha val="80000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ZA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60456F8-1FD2-4EE7-9D48-152A8FB596BA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13651" y="1717027"/>
              <a:ext cx="4927854" cy="525031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C250B53-0107-4E1B-AC34-A3451A822E09}"/>
                </a:ext>
              </a:extLst>
            </p:cNvPr>
            <p:cNvSpPr/>
            <p:nvPr/>
          </p:nvSpPr>
          <p:spPr>
            <a:xfrm>
              <a:off x="1229957" y="1748917"/>
              <a:ext cx="154147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ZA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3</a:t>
              </a:r>
              <a:endParaRPr lang="en-ZA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52B2607-1783-4E47-97E3-14AF77EC156B}"/>
                </a:ext>
              </a:extLst>
            </p:cNvPr>
            <p:cNvSpPr/>
            <p:nvPr/>
          </p:nvSpPr>
          <p:spPr>
            <a:xfrm>
              <a:off x="1345857" y="1748917"/>
              <a:ext cx="5813207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ZA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 Accreditation of Skills Development Providers </a:t>
              </a:r>
              <a:endParaRPr lang="en-ZA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1743F38-DA67-46FF-9C63-A70A1BF4AA10}"/>
                </a:ext>
              </a:extLst>
            </p:cNvPr>
            <p:cNvSpPr/>
            <p:nvPr/>
          </p:nvSpPr>
          <p:spPr>
            <a:xfrm>
              <a:off x="1229957" y="1998624"/>
              <a:ext cx="92246" cy="3100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ZA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(</a:t>
              </a:r>
              <a:endParaRPr lang="en-ZA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4EC45C2-2EBD-4A04-B198-638E92297804}"/>
                </a:ext>
              </a:extLst>
            </p:cNvPr>
            <p:cNvSpPr/>
            <p:nvPr/>
          </p:nvSpPr>
          <p:spPr>
            <a:xfrm>
              <a:off x="1298628" y="1998624"/>
              <a:ext cx="2822495" cy="3100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ZA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SDPs) and Assessment </a:t>
              </a:r>
              <a:endParaRPr lang="en-ZA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32EE4AD-19E6-40E1-85DD-CB1C87C6474E}"/>
                </a:ext>
              </a:extLst>
            </p:cNvPr>
            <p:cNvSpPr/>
            <p:nvPr/>
          </p:nvSpPr>
          <p:spPr>
            <a:xfrm>
              <a:off x="3417278" y="1998624"/>
              <a:ext cx="1016841" cy="3100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ZA" sz="1800" dirty="0" err="1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Centers</a:t>
              </a:r>
              <a:r>
                <a:rPr lang="en-ZA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;</a:t>
              </a:r>
              <a:endParaRPr lang="en-ZA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0" name="Shape 495">
              <a:extLst>
                <a:ext uri="{FF2B5EF4-FFF2-40B4-BE49-F238E27FC236}">
                  <a16:creationId xmlns:a16="http://schemas.microsoft.com/office/drawing/2014/main" id="{5E1AE131-F150-4EA9-9CF1-3A028424F6BF}"/>
                </a:ext>
              </a:extLst>
            </p:cNvPr>
            <p:cNvSpPr/>
            <p:nvPr/>
          </p:nvSpPr>
          <p:spPr>
            <a:xfrm>
              <a:off x="492087" y="1654556"/>
              <a:ext cx="649224" cy="650748"/>
            </a:xfrm>
            <a:custGeom>
              <a:avLst/>
              <a:gdLst/>
              <a:ahLst/>
              <a:cxnLst/>
              <a:rect l="0" t="0" r="0" b="0"/>
              <a:pathLst>
                <a:path w="649224" h="650748">
                  <a:moveTo>
                    <a:pt x="324612" y="0"/>
                  </a:moveTo>
                  <a:cubicBezTo>
                    <a:pt x="503936" y="0"/>
                    <a:pt x="649224" y="145669"/>
                    <a:pt x="649224" y="325374"/>
                  </a:cubicBezTo>
                  <a:cubicBezTo>
                    <a:pt x="649224" y="505079"/>
                    <a:pt x="503936" y="650748"/>
                    <a:pt x="324612" y="650748"/>
                  </a:cubicBezTo>
                  <a:cubicBezTo>
                    <a:pt x="145339" y="650748"/>
                    <a:pt x="0" y="505079"/>
                    <a:pt x="0" y="325374"/>
                  </a:cubicBezTo>
                  <a:cubicBezTo>
                    <a:pt x="0" y="145669"/>
                    <a:pt x="145339" y="0"/>
                    <a:pt x="32461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0AD4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ZA"/>
            </a:p>
          </p:txBody>
        </p:sp>
        <p:sp>
          <p:nvSpPr>
            <p:cNvPr id="31" name="Shape 496">
              <a:extLst>
                <a:ext uri="{FF2B5EF4-FFF2-40B4-BE49-F238E27FC236}">
                  <a16:creationId xmlns:a16="http://schemas.microsoft.com/office/drawing/2014/main" id="{D96FDA1D-C3D5-437A-8B95-A9CE94D955FD}"/>
                </a:ext>
              </a:extLst>
            </p:cNvPr>
            <p:cNvSpPr/>
            <p:nvPr/>
          </p:nvSpPr>
          <p:spPr>
            <a:xfrm>
              <a:off x="492087" y="1654556"/>
              <a:ext cx="649224" cy="650748"/>
            </a:xfrm>
            <a:custGeom>
              <a:avLst/>
              <a:gdLst/>
              <a:ahLst/>
              <a:cxnLst/>
              <a:rect l="0" t="0" r="0" b="0"/>
              <a:pathLst>
                <a:path w="649224" h="650748">
                  <a:moveTo>
                    <a:pt x="0" y="325374"/>
                  </a:moveTo>
                  <a:cubicBezTo>
                    <a:pt x="0" y="145669"/>
                    <a:pt x="145339" y="0"/>
                    <a:pt x="324612" y="0"/>
                  </a:cubicBezTo>
                  <a:cubicBezTo>
                    <a:pt x="503936" y="0"/>
                    <a:pt x="649224" y="145669"/>
                    <a:pt x="649224" y="325374"/>
                  </a:cubicBezTo>
                  <a:cubicBezTo>
                    <a:pt x="649224" y="505079"/>
                    <a:pt x="503936" y="650748"/>
                    <a:pt x="324612" y="650748"/>
                  </a:cubicBezTo>
                  <a:cubicBezTo>
                    <a:pt x="145339" y="650748"/>
                    <a:pt x="0" y="505079"/>
                    <a:pt x="0" y="325374"/>
                  </a:cubicBezTo>
                  <a:close/>
                </a:path>
              </a:pathLst>
            </a:custGeom>
            <a:ln w="6096" cap="flat">
              <a:miter lim="127000"/>
            </a:ln>
          </p:spPr>
          <p:style>
            <a:lnRef idx="1">
              <a:srgbClr val="ED7D31">
                <a:alpha val="70196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ZA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29AAB89-218B-4CED-854F-8C0BFBE2834C}"/>
                </a:ext>
              </a:extLst>
            </p:cNvPr>
            <p:cNvSpPr/>
            <p:nvPr/>
          </p:nvSpPr>
          <p:spPr>
            <a:xfrm>
              <a:off x="1115657" y="2654427"/>
              <a:ext cx="154147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ZA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4</a:t>
              </a:r>
              <a:endParaRPr lang="en-ZA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C52A42C-0089-4BA9-BD99-8B02F5AC1D18}"/>
                </a:ext>
              </a:extLst>
            </p:cNvPr>
            <p:cNvSpPr/>
            <p:nvPr/>
          </p:nvSpPr>
          <p:spPr>
            <a:xfrm>
              <a:off x="1231557" y="2654427"/>
              <a:ext cx="145330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ZA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 </a:t>
              </a:r>
              <a:endParaRPr lang="en-ZA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AD2C3CE-4614-4096-86F8-C3AD981742BC}"/>
                </a:ext>
              </a:extLst>
            </p:cNvPr>
            <p:cNvSpPr/>
            <p:nvPr/>
          </p:nvSpPr>
          <p:spPr>
            <a:xfrm>
              <a:off x="1341209" y="2654427"/>
              <a:ext cx="4185387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ZA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Quality Assurance of Assessments</a:t>
              </a:r>
              <a:endParaRPr lang="en-ZA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BEAA58D-95BF-4716-99F7-DF13211091DA}"/>
                </a:ext>
              </a:extLst>
            </p:cNvPr>
            <p:cNvSpPr/>
            <p:nvPr/>
          </p:nvSpPr>
          <p:spPr>
            <a:xfrm>
              <a:off x="4490174" y="2654427"/>
              <a:ext cx="145735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ZA" sz="18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</a:t>
              </a:r>
              <a:endParaRPr lang="en-ZA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7" name="Shape 502">
              <a:extLst>
                <a:ext uri="{FF2B5EF4-FFF2-40B4-BE49-F238E27FC236}">
                  <a16:creationId xmlns:a16="http://schemas.microsoft.com/office/drawing/2014/main" id="{D1179755-7C6C-45C5-998A-F149968018BB}"/>
                </a:ext>
              </a:extLst>
            </p:cNvPr>
            <p:cNvSpPr/>
            <p:nvPr/>
          </p:nvSpPr>
          <p:spPr>
            <a:xfrm>
              <a:off x="377787" y="2434844"/>
              <a:ext cx="649224" cy="650748"/>
            </a:xfrm>
            <a:custGeom>
              <a:avLst/>
              <a:gdLst/>
              <a:ahLst/>
              <a:cxnLst/>
              <a:rect l="0" t="0" r="0" b="0"/>
              <a:pathLst>
                <a:path w="649224" h="650748">
                  <a:moveTo>
                    <a:pt x="324612" y="0"/>
                  </a:moveTo>
                  <a:cubicBezTo>
                    <a:pt x="503936" y="0"/>
                    <a:pt x="649224" y="145669"/>
                    <a:pt x="649224" y="325374"/>
                  </a:cubicBezTo>
                  <a:cubicBezTo>
                    <a:pt x="649224" y="505079"/>
                    <a:pt x="503936" y="650748"/>
                    <a:pt x="324612" y="650748"/>
                  </a:cubicBezTo>
                  <a:cubicBezTo>
                    <a:pt x="145339" y="650748"/>
                    <a:pt x="0" y="505079"/>
                    <a:pt x="0" y="325374"/>
                  </a:cubicBezTo>
                  <a:cubicBezTo>
                    <a:pt x="0" y="145669"/>
                    <a:pt x="145339" y="0"/>
                    <a:pt x="32461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0AD4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ZA"/>
            </a:p>
          </p:txBody>
        </p:sp>
        <p:sp>
          <p:nvSpPr>
            <p:cNvPr id="38" name="Shape 503">
              <a:extLst>
                <a:ext uri="{FF2B5EF4-FFF2-40B4-BE49-F238E27FC236}">
                  <a16:creationId xmlns:a16="http://schemas.microsoft.com/office/drawing/2014/main" id="{9B70A3A9-6DF2-45DD-BCF1-9E697FF557EE}"/>
                </a:ext>
              </a:extLst>
            </p:cNvPr>
            <p:cNvSpPr/>
            <p:nvPr/>
          </p:nvSpPr>
          <p:spPr>
            <a:xfrm>
              <a:off x="377787" y="2434844"/>
              <a:ext cx="649224" cy="650748"/>
            </a:xfrm>
            <a:custGeom>
              <a:avLst/>
              <a:gdLst/>
              <a:ahLst/>
              <a:cxnLst/>
              <a:rect l="0" t="0" r="0" b="0"/>
              <a:pathLst>
                <a:path w="649224" h="650748">
                  <a:moveTo>
                    <a:pt x="0" y="325374"/>
                  </a:moveTo>
                  <a:cubicBezTo>
                    <a:pt x="0" y="145669"/>
                    <a:pt x="145339" y="0"/>
                    <a:pt x="324612" y="0"/>
                  </a:cubicBezTo>
                  <a:cubicBezTo>
                    <a:pt x="503936" y="0"/>
                    <a:pt x="649224" y="145669"/>
                    <a:pt x="649224" y="325374"/>
                  </a:cubicBezTo>
                  <a:cubicBezTo>
                    <a:pt x="649224" y="505079"/>
                    <a:pt x="503936" y="650748"/>
                    <a:pt x="324612" y="650748"/>
                  </a:cubicBezTo>
                  <a:cubicBezTo>
                    <a:pt x="145339" y="650748"/>
                    <a:pt x="0" y="505079"/>
                    <a:pt x="0" y="325374"/>
                  </a:cubicBezTo>
                  <a:close/>
                </a:path>
              </a:pathLst>
            </a:custGeom>
            <a:ln w="6096" cap="flat">
              <a:miter lim="127000"/>
            </a:ln>
          </p:spPr>
          <p:style>
            <a:lnRef idx="1">
              <a:srgbClr val="ED7D31">
                <a:alpha val="60000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ZA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C5B0896E-1E6D-48E6-A471-BDFBF9F61913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25971" y="3276092"/>
              <a:ext cx="5415534" cy="525031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40E872E-79D2-42CD-8546-0E9364BCC49A}"/>
                </a:ext>
              </a:extLst>
            </p:cNvPr>
            <p:cNvSpPr/>
            <p:nvPr/>
          </p:nvSpPr>
          <p:spPr>
            <a:xfrm>
              <a:off x="742912" y="3434435"/>
              <a:ext cx="154147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ZA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5</a:t>
              </a:r>
              <a:endParaRPr lang="en-ZA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47E859F-A10D-4291-9B4B-344E5FBA4305}"/>
                </a:ext>
              </a:extLst>
            </p:cNvPr>
            <p:cNvSpPr/>
            <p:nvPr/>
          </p:nvSpPr>
          <p:spPr>
            <a:xfrm>
              <a:off x="858812" y="3434435"/>
              <a:ext cx="145330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ZA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 </a:t>
              </a:r>
              <a:endParaRPr lang="en-ZA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484C7C9-5F51-4E23-B9BE-65CC0F945642}"/>
                </a:ext>
              </a:extLst>
            </p:cNvPr>
            <p:cNvSpPr/>
            <p:nvPr/>
          </p:nvSpPr>
          <p:spPr>
            <a:xfrm>
              <a:off x="968464" y="3434435"/>
              <a:ext cx="4129140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ZA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Certification of qualified learners.</a:t>
              </a:r>
              <a:endParaRPr lang="en-ZA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3" name="Shape 508">
              <a:extLst>
                <a:ext uri="{FF2B5EF4-FFF2-40B4-BE49-F238E27FC236}">
                  <a16:creationId xmlns:a16="http://schemas.microsoft.com/office/drawing/2014/main" id="{A802EAB1-78A9-4526-B9C8-6798F014B29B}"/>
                </a:ext>
              </a:extLst>
            </p:cNvPr>
            <p:cNvSpPr/>
            <p:nvPr/>
          </p:nvSpPr>
          <p:spPr>
            <a:xfrm>
              <a:off x="4407" y="3215132"/>
              <a:ext cx="650748" cy="649224"/>
            </a:xfrm>
            <a:custGeom>
              <a:avLst/>
              <a:gdLst/>
              <a:ahLst/>
              <a:cxnLst/>
              <a:rect l="0" t="0" r="0" b="0"/>
              <a:pathLst>
                <a:path w="650748" h="649224">
                  <a:moveTo>
                    <a:pt x="325374" y="0"/>
                  </a:moveTo>
                  <a:cubicBezTo>
                    <a:pt x="505079" y="0"/>
                    <a:pt x="650748" y="145288"/>
                    <a:pt x="650748" y="324612"/>
                  </a:cubicBezTo>
                  <a:cubicBezTo>
                    <a:pt x="650748" y="503886"/>
                    <a:pt x="505079" y="649224"/>
                    <a:pt x="325374" y="649224"/>
                  </a:cubicBezTo>
                  <a:cubicBezTo>
                    <a:pt x="145669" y="649224"/>
                    <a:pt x="0" y="503886"/>
                    <a:pt x="0" y="324612"/>
                  </a:cubicBezTo>
                  <a:cubicBezTo>
                    <a:pt x="0" y="145288"/>
                    <a:pt x="145669" y="0"/>
                    <a:pt x="32537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0AD4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ZA"/>
            </a:p>
          </p:txBody>
        </p:sp>
        <p:sp>
          <p:nvSpPr>
            <p:cNvPr id="44" name="Shape 509">
              <a:extLst>
                <a:ext uri="{FF2B5EF4-FFF2-40B4-BE49-F238E27FC236}">
                  <a16:creationId xmlns:a16="http://schemas.microsoft.com/office/drawing/2014/main" id="{337C0551-A140-4873-84FC-929D52C4815C}"/>
                </a:ext>
              </a:extLst>
            </p:cNvPr>
            <p:cNvSpPr/>
            <p:nvPr/>
          </p:nvSpPr>
          <p:spPr>
            <a:xfrm>
              <a:off x="4407" y="3215132"/>
              <a:ext cx="650748" cy="649224"/>
            </a:xfrm>
            <a:custGeom>
              <a:avLst/>
              <a:gdLst/>
              <a:ahLst/>
              <a:cxnLst/>
              <a:rect l="0" t="0" r="0" b="0"/>
              <a:pathLst>
                <a:path w="650748" h="649224">
                  <a:moveTo>
                    <a:pt x="0" y="324612"/>
                  </a:moveTo>
                  <a:cubicBezTo>
                    <a:pt x="0" y="145288"/>
                    <a:pt x="145669" y="0"/>
                    <a:pt x="325374" y="0"/>
                  </a:cubicBezTo>
                  <a:cubicBezTo>
                    <a:pt x="505079" y="0"/>
                    <a:pt x="650748" y="145288"/>
                    <a:pt x="650748" y="324612"/>
                  </a:cubicBezTo>
                  <a:cubicBezTo>
                    <a:pt x="650748" y="503886"/>
                    <a:pt x="505079" y="649224"/>
                    <a:pt x="325374" y="649224"/>
                  </a:cubicBezTo>
                  <a:cubicBezTo>
                    <a:pt x="145669" y="649224"/>
                    <a:pt x="0" y="503886"/>
                    <a:pt x="0" y="324612"/>
                  </a:cubicBezTo>
                  <a:close/>
                </a:path>
              </a:pathLst>
            </a:custGeom>
            <a:ln w="6096" cap="flat">
              <a:miter lim="127000"/>
            </a:ln>
          </p:spPr>
          <p:style>
            <a:lnRef idx="1">
              <a:srgbClr val="ED7D31">
                <a:alpha val="50196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ZA"/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414F8231-3AFC-4B03-AC1F-9C0A426586C8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5897715" y="156451"/>
              <a:ext cx="5443728" cy="36446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1808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B8826-7FAF-449C-A97F-877490FD7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760" y="55674"/>
            <a:ext cx="8472272" cy="1143000"/>
          </a:xfrm>
        </p:spPr>
        <p:txBody>
          <a:bodyPr>
            <a:normAutofit/>
          </a:bodyPr>
          <a:lstStyle/>
          <a:p>
            <a:pPr algn="r"/>
            <a:r>
              <a:rPr lang="en-Z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Quality Assure of Historically Registered  Qualifications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7E221-F012-46DD-B7C5-60937638F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859279"/>
            <a:ext cx="11140440" cy="4646725"/>
          </a:xfrm>
        </p:spPr>
        <p:txBody>
          <a:bodyPr/>
          <a:lstStyle/>
          <a:p>
            <a:pPr indent="-685800" fontAlgn="base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ZA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QCTO to Quality Assure all HRQ until phased </a:t>
            </a:r>
            <a:r>
              <a:rPr lang="en-ZA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out;</a:t>
            </a:r>
            <a:endParaRPr lang="en-ZA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 indent="-685800" fontAlgn="base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ZA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QCTO will issue a standard template for </a:t>
            </a:r>
            <a:r>
              <a:rPr lang="en-ZA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reporting;</a:t>
            </a:r>
            <a:endParaRPr lang="en-ZA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 indent="-685800" fontAlgn="base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ZA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SETAs to submit standard reports to </a:t>
            </a:r>
            <a:r>
              <a:rPr lang="en-ZA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QCTO;</a:t>
            </a:r>
            <a:endParaRPr lang="en-ZA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 indent="-685800" fontAlgn="base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ZA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QCTO to sample processes and </a:t>
            </a:r>
            <a:r>
              <a:rPr lang="en-ZA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QA.</a:t>
            </a:r>
            <a:endParaRPr lang="en-ZA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ZA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775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B8826-7FAF-449C-A97F-877490FD7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55674"/>
            <a:ext cx="8457032" cy="1143000"/>
          </a:xfrm>
        </p:spPr>
        <p:txBody>
          <a:bodyPr>
            <a:normAutofit/>
          </a:bodyPr>
          <a:lstStyle/>
          <a:p>
            <a:pPr algn="r"/>
            <a:r>
              <a:rPr lang="en-ZA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Quality Assure of Historically Registered  Qualifications</a:t>
            </a:r>
            <a:endParaRPr lang="en-ZA" sz="3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7E221-F012-46DD-B7C5-60937638F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" y="1341119"/>
            <a:ext cx="10972800" cy="4614861"/>
          </a:xfrm>
        </p:spPr>
        <p:txBody>
          <a:bodyPr>
            <a:normAutofit lnSpcReduction="10000"/>
          </a:bodyPr>
          <a:lstStyle/>
          <a:p>
            <a:pPr lvl="1" indent="-685800" fontAlgn="base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ZA" sz="22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 FP&amp;M SETA’s </a:t>
            </a:r>
            <a:r>
              <a:rPr lang="en-ZA" sz="22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Learnership</a:t>
            </a:r>
            <a:r>
              <a:rPr lang="en-ZA" sz="22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Accreditations Certificates were issued on </a:t>
            </a:r>
            <a:r>
              <a:rPr lang="en-ZA" sz="2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approval </a:t>
            </a:r>
            <a:r>
              <a:rPr lang="en-ZA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by QCTO </a:t>
            </a:r>
            <a:r>
              <a:rPr lang="en-ZA" sz="22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since the 01/01/2020</a:t>
            </a:r>
            <a:r>
              <a:rPr lang="en-ZA" sz="2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</a:t>
            </a:r>
            <a:endParaRPr lang="en-ZA" sz="2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 indent="-685800" fontAlgn="base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ZA" sz="22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 is recommended by the QCTO that in this year (2021) </a:t>
            </a:r>
            <a:r>
              <a:rPr lang="en-ZA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 SETAs shall submit results to QCTO for </a:t>
            </a:r>
            <a:r>
              <a:rPr lang="en-ZA" sz="22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approval;</a:t>
            </a:r>
            <a:endParaRPr lang="en-ZA" sz="2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 indent="-685800" fontAlgn="base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ZA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SETAs to maintain learner enrolments until last achievement date of the qualification.</a:t>
            </a:r>
          </a:p>
          <a:p>
            <a:pPr lvl="1" indent="-685800" fontAlgn="base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ZA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QCTO to Quality Assure issuing of certification by </a:t>
            </a:r>
            <a:r>
              <a:rPr lang="en-ZA" sz="22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SETAs;</a:t>
            </a:r>
            <a:endParaRPr lang="en-ZA" sz="2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 indent="-685800" fontAlgn="base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ZA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 historical data to be submitted by SETAs to the </a:t>
            </a:r>
            <a:r>
              <a:rPr lang="en-ZA" sz="22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NLRD;</a:t>
            </a:r>
            <a:endParaRPr lang="en-ZA" sz="2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 indent="-685800" fontAlgn="base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ZA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QCTO to issue Occupational Qualifications Certificates.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96660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Contents of the Presentation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5560" y="2346960"/>
            <a:ext cx="9616440" cy="36408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Learning </a:t>
            </a:r>
            <a:r>
              <a:rPr lang="en-US" sz="28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Programme</a:t>
            </a:r>
            <a:r>
              <a:rPr lang="en-US" sz="28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Highlights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Qualifications Development Highlights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Workshops hosted with the Industry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87270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B8826-7FAF-449C-A97F-877490FD7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Z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Workplace Quality Assurance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7E221-F012-46DD-B7C5-60937638F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fontAlgn="base">
              <a:buNone/>
            </a:pPr>
            <a:endParaRPr lang="en-ZA" sz="1100" dirty="0"/>
          </a:p>
          <a:p>
            <a:endParaRPr lang="en-Z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220B1D-D3E1-43D3-8497-751B92E89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86" y="944880"/>
            <a:ext cx="11636828" cy="531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33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B8826-7FAF-449C-A97F-877490FD7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55674"/>
            <a:ext cx="8380832" cy="1143000"/>
          </a:xfrm>
        </p:spPr>
        <p:txBody>
          <a:bodyPr>
            <a:normAutofit/>
          </a:bodyPr>
          <a:lstStyle/>
          <a:p>
            <a:pPr algn="r"/>
            <a:r>
              <a:rPr lang="en-ZA" sz="3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Occupational Qualifications and Trades Development </a:t>
            </a:r>
            <a:r>
              <a:rPr lang="en-Z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7E221-F012-46DD-B7C5-60937638F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813559"/>
            <a:ext cx="10287000" cy="3997643"/>
          </a:xfrm>
        </p:spPr>
        <p:txBody>
          <a:bodyPr/>
          <a:lstStyle/>
          <a:p>
            <a:pPr defTabSz="457189" fontAlgn="b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ZA" sz="24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68 of 156</a:t>
            </a:r>
            <a:r>
              <a:rPr lang="en-ZA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Occupational Qualifications are  registered with SAQA;</a:t>
            </a:r>
          </a:p>
          <a:p>
            <a:pPr marL="457200" lvl="1" indent="0" fontAlgn="base">
              <a:buNone/>
            </a:pPr>
            <a:endParaRPr lang="en-ZA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defTabSz="457189" fontAlgn="b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ZA" sz="24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88 </a:t>
            </a:r>
            <a:r>
              <a:rPr lang="en-ZA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Occupational Qualifications recommended for registration with SAQA, and 4 are still in the evaluation process at the </a:t>
            </a:r>
            <a:r>
              <a:rPr lang="en-ZA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QCTO;</a:t>
            </a:r>
            <a:endParaRPr lang="en-ZA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09588" indent="-457200" fontAlgn="b"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09588" indent="-457200" fontAlgn="b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18 </a:t>
            </a: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qualifications are being developed by the </a:t>
            </a: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CEPs;</a:t>
            </a:r>
            <a:endParaRPr lang="en-US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09588" indent="-457200" fontAlgn="b"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06 </a:t>
            </a: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Occupational trades registered with SAQA.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4642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Accreditations on Occupational Qualifications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" y="1965960"/>
            <a:ext cx="11184992" cy="40218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Companies under the FP&amp;M SETA are applying for accreditation on QCTO’s Occupational Qualifications, and many of them are already being accredited;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Qualifications Assessment Specifications (QAS) Addendum are being developed, revised and approved across all registered occupational qualifications;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 this occupational qualifications have approved learning materials.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85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B8826-7FAF-449C-A97F-877490FD7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1360" y="55674"/>
            <a:ext cx="8624672" cy="1143000"/>
          </a:xfrm>
        </p:spPr>
        <p:txBody>
          <a:bodyPr>
            <a:normAutofit/>
          </a:bodyPr>
          <a:lstStyle/>
          <a:p>
            <a:pPr algn="r"/>
            <a:r>
              <a:rPr lang="en-ZA" sz="2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Registered OQs and Trades, Accreditations: SDPs, Application </a:t>
            </a:r>
            <a:r>
              <a:rPr lang="en-ZA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Guidelines and Forms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7E221-F012-46DD-B7C5-60937638F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839"/>
            <a:ext cx="10515600" cy="44396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  <a:tabLst>
                <a:tab pos="533400" algn="l"/>
              </a:tabLst>
            </a:pPr>
            <a:r>
              <a:rPr lang="en-ZA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list of registered occupational qualifications and trades, kindly follow the below hyper-link: 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Registered Occupational Qualifications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;</a:t>
            </a:r>
            <a:endParaRPr lang="en-ZA" sz="2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lvl="1" indent="0" fontAlgn="base">
              <a:buNone/>
            </a:pPr>
            <a:endParaRPr lang="en-ZA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  <a:tabLst>
                <a:tab pos="533400" algn="l"/>
              </a:tabLst>
            </a:pPr>
            <a:r>
              <a:rPr lang="en-ZA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</a:t>
            </a:r>
            <a:r>
              <a:rPr lang="en-ZA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accreditation with the QCTO kindly follow the below hyper-link: 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Skills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Development Provider Accreditation application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form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;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  <a:tabLst>
                <a:tab pos="533400" algn="l"/>
              </a:tabLst>
            </a:pPr>
            <a: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For list of SDPs accredited by the QCTO on Occupational Qualifications and Trades: 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Accredited Skills Development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Providers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  <a:tabLst>
                <a:tab pos="533400" algn="l"/>
              </a:tabLst>
            </a:pPr>
            <a:endParaRPr lang="en-ZA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  <a:tabLst>
                <a:tab pos="533400" algn="l"/>
              </a:tabLst>
            </a:pPr>
            <a:r>
              <a:rPr lang="en-ZA" sz="2000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any enquiry on the above, kindly contact the QCTO (Ms. </a:t>
            </a:r>
            <a:r>
              <a:rPr lang="en-ZA" sz="2000" i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Bongiwe</a:t>
            </a:r>
            <a:r>
              <a:rPr lang="en-ZA" sz="2000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ZA" sz="2000" i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Makopi</a:t>
            </a:r>
            <a:r>
              <a:rPr lang="en-ZA" sz="2000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or Mr. Phineas </a:t>
            </a:r>
            <a:r>
              <a:rPr lang="en-ZA" sz="2000" i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Makhotha</a:t>
            </a:r>
            <a:r>
              <a:rPr lang="en-ZA" sz="2000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using the following details: </a:t>
            </a:r>
          </a:p>
          <a:p>
            <a:pPr marL="0" indent="0">
              <a:buNone/>
              <a:tabLst>
                <a:tab pos="533400" algn="l"/>
              </a:tabLst>
            </a:pPr>
            <a:r>
              <a:rPr lang="en-ZA" sz="2000" b="1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(012) 003 1800 </a:t>
            </a:r>
            <a:r>
              <a:rPr lang="en-ZA" sz="2000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their email addresses in this email, or the FP&amp;M SETA using 	the contacts below: </a:t>
            </a:r>
            <a:r>
              <a:rPr lang="en-ZA" sz="2000" i="1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Makopi.B@qcto.org.za makhotha.p@qcto.org.za</a:t>
            </a:r>
            <a:endParaRPr lang="en-ZA" sz="2000" i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5824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Meetings with the Industry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680" y="1554479"/>
            <a:ext cx="11018520" cy="413480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FP&amp;M SETA has been conducting online meetings with the industry: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Quality Assurance Committee meeting;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Sector Skills Advisor meeting on conducts and conflicts;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Meeting with the industry on uploading of learner into the Indicium and </a:t>
            </a:r>
            <a:endParaRPr lang="en-US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Weekly </a:t>
            </a: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industry alignment &amp; revision of occupational qualifications development, QAS Addendums and learning materials </a:t>
            </a: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workshops are </a:t>
            </a: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underway.</a:t>
            </a:r>
          </a:p>
        </p:txBody>
      </p:sp>
    </p:spTree>
    <p:extLst>
      <p:ext uri="{BB962C8B-B14F-4D97-AF65-F5344CB8AC3E}">
        <p14:creationId xmlns:p14="http://schemas.microsoft.com/office/powerpoint/2010/main" val="30322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240" y="594360"/>
            <a:ext cx="8747760" cy="472440"/>
          </a:xfrm>
        </p:spPr>
        <p:txBody>
          <a:bodyPr>
            <a:noAutofit/>
          </a:bodyPr>
          <a:lstStyle/>
          <a:p>
            <a:pPr algn="r"/>
            <a:r>
              <a:rPr lang="en-ZA" sz="2800" dirty="0" smtClean="0"/>
              <a:t>Re-Accreditations of SDPs in line with the COVID-19 Regulations: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84119"/>
            <a:ext cx="10515600" cy="3692843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v"/>
            </a:pPr>
            <a:r>
              <a:rPr lang="en-ZA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lang="en-ZA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re-accreditations of expiring companies have also been extended to the 31</a:t>
            </a:r>
            <a:r>
              <a:rPr lang="en-ZA" sz="2400" baseline="30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</a:t>
            </a:r>
            <a:r>
              <a:rPr lang="en-ZA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March 2021 in line with the DHET’s COVID-19 regulation.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27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Skills Training delivery during COVID-19 under Level 3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" y="2499360"/>
            <a:ext cx="11687912" cy="34884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Companies are </a:t>
            </a: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allowed to start the training and continue as long as you adhere to the </a:t>
            </a: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Covid-19 regulations, (sanitize</a:t>
            </a: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wearing of masks and maintain social distancing</a:t>
            </a: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).</a:t>
            </a:r>
            <a:endParaRPr lang="en-US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050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4D78C-8987-458E-979D-087395F75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55674"/>
            <a:ext cx="8304632" cy="1143000"/>
          </a:xfrm>
        </p:spPr>
        <p:txBody>
          <a:bodyPr>
            <a:normAutofit/>
          </a:bodyPr>
          <a:lstStyle/>
          <a:p>
            <a:pPr algn="r"/>
            <a:r>
              <a:rPr lang="en-ZA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Submission of Accreditations and Verifications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C83DA-F04A-49CE-A9FA-AA02755A9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0843" y="1483577"/>
            <a:ext cx="9895114" cy="2030095"/>
          </a:xfrm>
        </p:spPr>
        <p:txBody>
          <a:bodyPr>
            <a:normAutofit fontScale="92500" lnSpcReduction="20000"/>
          </a:bodyPr>
          <a:lstStyle/>
          <a:p>
            <a:pPr marL="0" lvl="0" indent="0" algn="ctr" fontAlgn="base">
              <a:buNone/>
            </a:pPr>
            <a:r>
              <a:rPr lang="en-ZA" sz="2400" dirty="0" smtClean="0">
                <a:solidFill>
                  <a:schemeClr val="tx1"/>
                </a:solidFill>
              </a:rPr>
              <a:t>For all </a:t>
            </a:r>
            <a:r>
              <a:rPr lang="en-ZA" sz="2400" b="1" dirty="0">
                <a:solidFill>
                  <a:schemeClr val="tx1"/>
                </a:solidFill>
              </a:rPr>
              <a:t>Accreditations</a:t>
            </a:r>
            <a:r>
              <a:rPr lang="en-ZA" sz="2400" dirty="0">
                <a:solidFill>
                  <a:schemeClr val="tx1"/>
                </a:solidFill>
              </a:rPr>
              <a:t>, </a:t>
            </a:r>
            <a:r>
              <a:rPr lang="en-ZA" sz="2400" b="1" dirty="0">
                <a:solidFill>
                  <a:schemeClr val="tx1"/>
                </a:solidFill>
              </a:rPr>
              <a:t>Monitoring </a:t>
            </a:r>
            <a:r>
              <a:rPr lang="en-ZA" sz="2400" dirty="0">
                <a:solidFill>
                  <a:schemeClr val="tx1"/>
                </a:solidFill>
              </a:rPr>
              <a:t>and </a:t>
            </a:r>
            <a:r>
              <a:rPr lang="en-ZA" sz="2400" b="1" dirty="0">
                <a:solidFill>
                  <a:schemeClr val="tx1"/>
                </a:solidFill>
              </a:rPr>
              <a:t>Verifications </a:t>
            </a:r>
            <a:r>
              <a:rPr lang="en-ZA" sz="2400" dirty="0">
                <a:solidFill>
                  <a:schemeClr val="tx1"/>
                </a:solidFill>
              </a:rPr>
              <a:t>Request/applications use below contacts:</a:t>
            </a:r>
          </a:p>
          <a:p>
            <a:pPr marL="0" lvl="0" indent="0" algn="ctr" fontAlgn="base">
              <a:buNone/>
            </a:pPr>
            <a:r>
              <a:rPr lang="en-ZA" sz="2400" dirty="0">
                <a:solidFill>
                  <a:schemeClr val="tx1"/>
                </a:solidFill>
              </a:rPr>
              <a:t>	Ms.  Ansie Nagel</a:t>
            </a:r>
          </a:p>
          <a:p>
            <a:pPr marL="0" lvl="0" indent="0" algn="ctr" fontAlgn="base">
              <a:buNone/>
            </a:pPr>
            <a:r>
              <a:rPr lang="en-ZA" sz="2400" dirty="0">
                <a:solidFill>
                  <a:schemeClr val="tx1"/>
                </a:solidFill>
              </a:rPr>
              <a:t>	Learning Programmes Manager</a:t>
            </a:r>
          </a:p>
          <a:p>
            <a:pPr marL="0" lvl="0" indent="0" algn="ctr" fontAlgn="base">
              <a:buNone/>
            </a:pPr>
            <a:r>
              <a:rPr lang="en-ZA" sz="2400" dirty="0"/>
              <a:t>	</a:t>
            </a:r>
            <a:r>
              <a:rPr lang="en-ZA" sz="2400" u="sng" dirty="0" smtClean="0">
                <a:hlinkClick r:id="rId2"/>
              </a:rPr>
              <a:t>ansien@fpmseta.org.za</a:t>
            </a:r>
            <a:endParaRPr lang="en-ZA" sz="2400" u="sng" dirty="0" smtClean="0"/>
          </a:p>
          <a:p>
            <a:pPr marL="0" lvl="0" indent="0" algn="ctr" fontAlgn="base">
              <a:buNone/>
            </a:pPr>
            <a:r>
              <a:rPr lang="en-ZA" sz="2400" dirty="0" smtClean="0">
                <a:solidFill>
                  <a:schemeClr val="tx1"/>
                </a:solidFill>
              </a:rPr>
              <a:t>         OR</a:t>
            </a:r>
            <a:endParaRPr lang="en-ZA" sz="2400" dirty="0">
              <a:solidFill>
                <a:schemeClr val="tx1"/>
              </a:solidFill>
            </a:endParaRPr>
          </a:p>
          <a:p>
            <a:pPr marL="0" lvl="0" indent="0" fontAlgn="base">
              <a:buNone/>
            </a:pPr>
            <a:endParaRPr lang="en-ZA" u="sng" dirty="0" smtClean="0"/>
          </a:p>
          <a:p>
            <a:pPr marL="0" lvl="0" indent="0" fontAlgn="base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088458"/>
              </p:ext>
            </p:extLst>
          </p:nvPr>
        </p:nvGraphicFramePr>
        <p:xfrm>
          <a:off x="838200" y="3513672"/>
          <a:ext cx="10820400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58598">
                  <a:extLst>
                    <a:ext uri="{9D8B030D-6E8A-4147-A177-3AD203B41FA5}">
                      <a16:colId xmlns:a16="http://schemas.microsoft.com/office/drawing/2014/main" val="815592320"/>
                    </a:ext>
                  </a:extLst>
                </a:gridCol>
                <a:gridCol w="3085715">
                  <a:extLst>
                    <a:ext uri="{9D8B030D-6E8A-4147-A177-3AD203B41FA5}">
                      <a16:colId xmlns:a16="http://schemas.microsoft.com/office/drawing/2014/main" val="3308630723"/>
                    </a:ext>
                  </a:extLst>
                </a:gridCol>
                <a:gridCol w="3476087">
                  <a:extLst>
                    <a:ext uri="{9D8B030D-6E8A-4147-A177-3AD203B41FA5}">
                      <a16:colId xmlns:a16="http://schemas.microsoft.com/office/drawing/2014/main" val="3538008776"/>
                    </a:ext>
                  </a:extLst>
                </a:gridCol>
              </a:tblGrid>
              <a:tr h="523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Gauteng, Limpopo, Mpumalanga and North West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Kwa-Zulu Natal, Eastern Cape and Free State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Western Cape and Northern Cape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439236"/>
                  </a:ext>
                </a:extLst>
              </a:tr>
              <a:tr h="2616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Ms. Zanele </a:t>
                      </a:r>
                      <a:r>
                        <a:rPr lang="en-US" sz="2000" u="none" strike="noStrike" dirty="0">
                          <a:effectLst/>
                        </a:rPr>
                        <a:t>Sithole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Mr.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</a:rPr>
                        <a:t>Linda </a:t>
                      </a:r>
                      <a:r>
                        <a:rPr lang="en-US" sz="2000" u="none" strike="noStrike" dirty="0">
                          <a:effectLst/>
                        </a:rPr>
                        <a:t>Zwane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Ms. Kehilwe </a:t>
                      </a:r>
                      <a:r>
                        <a:rPr lang="en-US" sz="2000" u="none" strike="noStrike" dirty="0">
                          <a:effectLst/>
                        </a:rPr>
                        <a:t>Khwane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8608154"/>
                  </a:ext>
                </a:extLst>
              </a:tr>
              <a:tr h="2616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Tel number - 011 403 1700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Tel number - 031 702 4482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Tel number – 021-462 0057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0252507"/>
                  </a:ext>
                </a:extLst>
              </a:tr>
              <a:tr h="5232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sng" strike="noStrike" dirty="0">
                          <a:effectLst/>
                          <a:hlinkClick r:id="rId3"/>
                        </a:rPr>
                        <a:t>Email: ZaneleS@fpmseta.org.za</a:t>
                      </a:r>
                      <a:endParaRPr lang="en-US" sz="2000" b="0" i="0" u="sng" strike="noStrike" dirty="0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sng" strike="noStrike" dirty="0">
                          <a:effectLst/>
                          <a:hlinkClick r:id="rId4"/>
                        </a:rPr>
                        <a:t>Email: LindaZ@fpmseta.org.za</a:t>
                      </a:r>
                      <a:endParaRPr lang="en-US" sz="2000" b="0" i="0" u="sng" strike="noStrike" dirty="0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sng" strike="noStrike" dirty="0">
                          <a:effectLst/>
                          <a:hlinkClick r:id="rId5"/>
                        </a:rPr>
                        <a:t>Email: KehilweK@fpmseta.org.za</a:t>
                      </a:r>
                      <a:endParaRPr lang="en-US" sz="2000" b="0" i="0" u="sng" strike="noStrike" dirty="0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760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4666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0CA54-A189-47AA-8C05-4DE37D7C609A}" type="slidenum">
              <a:rPr lang="en-ZA" smtClean="0"/>
              <a:pPr>
                <a:defRPr/>
              </a:pPr>
              <a:t>28</a:t>
            </a:fld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4722254" y="2898858"/>
            <a:ext cx="2727040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600" b="0" cap="none" spc="0" dirty="0" smtClean="0">
                <a:ln w="0"/>
                <a:solidFill>
                  <a:srgbClr val="7B9C5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867" y="1460433"/>
            <a:ext cx="4477288" cy="447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1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Z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Learning Programmes Indicium Changes </a:t>
            </a:r>
            <a:br>
              <a:rPr lang="en-Z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Z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(Introducing paperless system</a:t>
            </a:r>
            <a:r>
              <a:rPr lang="en-ZA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US" sz="3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672" y="1554480"/>
            <a:ext cx="11643360" cy="4302443"/>
          </a:xfrm>
        </p:spPr>
        <p:txBody>
          <a:bodyPr>
            <a:normAutofit/>
          </a:bodyPr>
          <a:lstStyle/>
          <a:p>
            <a:pPr marL="358775" lvl="0" indent="-358775" fontAlgn="base">
              <a:buNone/>
            </a:pPr>
            <a:r>
              <a:rPr lang="en-ZA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	FP&amp;M SETA faces a challenge with the process of learner </a:t>
            </a:r>
            <a:r>
              <a:rPr lang="en-ZA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capturing: </a:t>
            </a:r>
            <a:endParaRPr lang="en-ZA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815975" lvl="0" indent="-457200" algn="just" fontAlgn="base">
              <a:buFont typeface="Wingdings" panose="05000000000000000000" pitchFamily="2" charset="2"/>
              <a:buChar char="v"/>
            </a:pPr>
            <a:r>
              <a:rPr lang="en-ZA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Person Details are captured; however, the capturer does not finish the process to the stage of linking the learner to a learning programme. This impacts on </a:t>
            </a:r>
            <a:r>
              <a:rPr lang="en-ZA" sz="2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reporting</a:t>
            </a:r>
            <a:r>
              <a:rPr lang="en-ZA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ZA" sz="2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certification</a:t>
            </a:r>
            <a:r>
              <a:rPr lang="en-ZA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en-ZA" sz="2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discretionary grant payments</a:t>
            </a:r>
            <a:r>
              <a:rPr lang="en-ZA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 </a:t>
            </a:r>
          </a:p>
          <a:p>
            <a:pPr marL="358775" lvl="0" indent="-358775" algn="just" fontAlgn="base">
              <a:buNone/>
            </a:pPr>
            <a:endParaRPr lang="en-ZA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58775" lvl="0" indent="-358775" algn="just" fontAlgn="base">
              <a:buNone/>
            </a:pPr>
            <a:r>
              <a:rPr lang="en-ZA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	The change to the system will put controls in place to ensure that the process is followed for accurate reporting </a:t>
            </a:r>
            <a:r>
              <a:rPr lang="en-ZA" sz="2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(this process will include supporting documents and learner agreement upload)</a:t>
            </a:r>
          </a:p>
          <a:p>
            <a:pPr marL="358775" lvl="0" indent="-358775" algn="just" fontAlgn="base">
              <a:buNone/>
            </a:pPr>
            <a:endParaRPr lang="en-ZA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58775" lvl="0" indent="-358775" algn="just" fontAlgn="base">
              <a:buNone/>
            </a:pPr>
            <a:r>
              <a:rPr lang="en-ZA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3.	The main changes will be as follows: </a:t>
            </a:r>
          </a:p>
          <a:p>
            <a:pPr marL="815975" indent="-457200" algn="just">
              <a:buFont typeface="Wingdings" panose="05000000000000000000" pitchFamily="2" charset="2"/>
              <a:buChar char="v"/>
            </a:pPr>
            <a:r>
              <a:rPr lang="en-ZA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SETA Evaluation Process </a:t>
            </a:r>
            <a:r>
              <a:rPr lang="en-ZA" sz="2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(approval and declining of Learning Programmes agreement</a:t>
            </a:r>
            <a:r>
              <a:rPr lang="en-ZA" sz="20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); </a:t>
            </a:r>
            <a:endParaRPr lang="en-ZA" sz="20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815975" indent="-457200" algn="just">
              <a:buFont typeface="Wingdings" panose="05000000000000000000" pitchFamily="2" charset="2"/>
              <a:buChar char="v"/>
            </a:pPr>
            <a:r>
              <a:rPr lang="en-ZA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New report added in the system </a:t>
            </a:r>
            <a:r>
              <a:rPr lang="en-ZA" sz="2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(system will have reporting capacity</a:t>
            </a:r>
            <a:r>
              <a:rPr lang="en-ZA" sz="20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).</a:t>
            </a:r>
            <a:endParaRPr lang="en-ZA" sz="20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46183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B8826-7FAF-449C-A97F-877490FD7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ZA" sz="3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Implementation of Learning </a:t>
            </a:r>
            <a:r>
              <a:rPr lang="en-ZA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Programmes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7E221-F012-46DD-B7C5-60937638F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" y="1188721"/>
            <a:ext cx="11856720" cy="5013960"/>
          </a:xfrm>
        </p:spPr>
        <p:txBody>
          <a:bodyPr>
            <a:normAutofit fontScale="55000" lnSpcReduction="20000"/>
          </a:bodyPr>
          <a:lstStyle/>
          <a:p>
            <a:pPr marL="0" lvl="0" indent="0" fontAlgn="base">
              <a:buNone/>
            </a:pPr>
            <a:r>
              <a:rPr lang="en-ZA" sz="4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Learning programmes Implementation</a:t>
            </a:r>
          </a:p>
          <a:p>
            <a:pPr marL="1176338" lvl="1" indent="-457200" fontAlgn="base">
              <a:buFont typeface="Wingdings" panose="05000000000000000000" pitchFamily="2" charset="2"/>
              <a:buChar char="v"/>
            </a:pPr>
            <a:r>
              <a:rPr lang="en-ZA" sz="4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Registration of Learner/s </a:t>
            </a:r>
            <a:r>
              <a:rPr lang="en-ZA" sz="4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(will be done systematically by companies</a:t>
            </a:r>
            <a:r>
              <a:rPr lang="en-ZA" sz="40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).</a:t>
            </a:r>
            <a:endParaRPr lang="en-ZA" sz="40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19138" lvl="1" indent="0" fontAlgn="base">
              <a:buNone/>
            </a:pPr>
            <a:endParaRPr lang="en-ZA" sz="40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1" indent="0">
              <a:buNone/>
            </a:pPr>
            <a:r>
              <a:rPr lang="en-ZA" sz="4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Timeframes </a:t>
            </a:r>
            <a:r>
              <a:rPr lang="en-ZA" sz="4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(learners are registered within a month of commencement)</a:t>
            </a:r>
          </a:p>
          <a:p>
            <a:pPr marL="1176338" lvl="1" indent="-457200" fontAlgn="base">
              <a:buFont typeface="Wingdings" panose="05000000000000000000" pitchFamily="2" charset="2"/>
              <a:buChar char="v"/>
            </a:pPr>
            <a:r>
              <a:rPr lang="en-ZA" sz="4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Registration Restrictions (late registration/s of agreements will not be accepted by the system</a:t>
            </a:r>
            <a:r>
              <a:rPr lang="en-ZA" sz="4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);</a:t>
            </a:r>
            <a:endParaRPr lang="en-ZA" sz="4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76338" lvl="1" indent="-457200" fontAlgn="base">
              <a:buFont typeface="Wingdings" panose="05000000000000000000" pitchFamily="2" charset="2"/>
              <a:buChar char="v"/>
            </a:pPr>
            <a:r>
              <a:rPr lang="en-ZA" sz="4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Learnership Duration – 08 months </a:t>
            </a:r>
            <a:r>
              <a:rPr lang="en-ZA" sz="4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minimum;</a:t>
            </a:r>
            <a:endParaRPr lang="en-ZA" sz="4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76338" lvl="1" indent="-457200" fontAlgn="base">
              <a:buFont typeface="Wingdings" panose="05000000000000000000" pitchFamily="2" charset="2"/>
              <a:buChar char="v"/>
            </a:pPr>
            <a:r>
              <a:rPr lang="en-ZA" sz="4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Skills Programmes Duration – 03 months </a:t>
            </a:r>
            <a:r>
              <a:rPr lang="en-ZA" sz="4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minimum;</a:t>
            </a:r>
            <a:endParaRPr lang="en-ZA" sz="4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76338" lvl="1" indent="-457200" fontAlgn="base">
              <a:buFont typeface="Wingdings" panose="05000000000000000000" pitchFamily="2" charset="2"/>
              <a:buChar char="v"/>
            </a:pPr>
            <a:r>
              <a:rPr lang="en-ZA" sz="4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Apprenticeships Duration – 03 </a:t>
            </a:r>
            <a:r>
              <a:rPr lang="en-ZA" sz="4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years;</a:t>
            </a:r>
            <a:endParaRPr lang="en-ZA" sz="4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76338" lvl="1" indent="-457200" fontAlgn="base">
              <a:buFont typeface="Wingdings" panose="05000000000000000000" pitchFamily="2" charset="2"/>
              <a:buChar char="v"/>
            </a:pPr>
            <a:r>
              <a:rPr lang="en-ZA" sz="4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Learner Allowances – Sectorial Determination </a:t>
            </a:r>
            <a:r>
              <a:rPr lang="en-ZA" sz="4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no.5.</a:t>
            </a:r>
            <a:endParaRPr lang="en-ZA" sz="4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19138" lvl="1" indent="0" fontAlgn="base">
              <a:buNone/>
            </a:pPr>
            <a:endParaRPr lang="en-ZA" sz="4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ZA" sz="4000" b="1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NB: Any project resulting to </a:t>
            </a:r>
            <a:r>
              <a:rPr lang="en-ZA" sz="4000" b="1" i="1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Ghost learners </a:t>
            </a:r>
            <a:r>
              <a:rPr lang="en-ZA" sz="4000" b="1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not be tolerated by the FP&amp;M </a:t>
            </a:r>
            <a:r>
              <a:rPr lang="en-ZA" sz="4000" b="1" i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SETA;</a:t>
            </a:r>
          </a:p>
          <a:p>
            <a:pPr marL="0" indent="0">
              <a:buNone/>
            </a:pPr>
            <a:r>
              <a:rPr lang="en-ZA" sz="4000" b="1" i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non-cooperation in following required processes in uploading agreements and their </a:t>
            </a:r>
          </a:p>
          <a:p>
            <a:pPr marL="0" indent="0">
              <a:buNone/>
            </a:pPr>
            <a:r>
              <a:rPr lang="en-ZA" sz="4000" b="1" i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supporting information will result in taking away awarded Grants.</a:t>
            </a:r>
            <a:endParaRPr lang="en-ZA" sz="4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ZA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944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55674"/>
            <a:ext cx="8609432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ZA" sz="3100" dirty="0">
                <a:latin typeface="Calibri Light" panose="020F0302020204030204" pitchFamily="34" charset="0"/>
                <a:cs typeface="Calibri Light" panose="020F0302020204030204" pitchFamily="34" charset="0"/>
              </a:rPr>
              <a:t>Verifications of completed </a:t>
            </a:r>
            <a:r>
              <a:rPr lang="en-ZA" sz="3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learners in responding to COVID-19 Regulations:</a:t>
            </a:r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120" y="1722120"/>
            <a:ext cx="10911840" cy="3596640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en-ZA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 </a:t>
            </a:r>
            <a:r>
              <a:rPr lang="en-ZA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Learnerships and Skills </a:t>
            </a:r>
            <a:r>
              <a:rPr lang="en-ZA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Programmes </a:t>
            </a:r>
            <a:r>
              <a:rPr lang="en-ZA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that are completed, the FP&amp;M SETA is using facilities such as drop box to continue with the verifying of portfolios of </a:t>
            </a:r>
            <a:r>
              <a:rPr lang="en-ZA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evidence</a:t>
            </a:r>
            <a:r>
              <a:rPr lang="en-ZA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;</a:t>
            </a:r>
            <a:endParaRPr lang="en-US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en-ZA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Competent Learnerships and Skills Programmes are issued using statements of </a:t>
            </a:r>
            <a:r>
              <a:rPr lang="en-ZA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results</a:t>
            </a:r>
            <a:r>
              <a:rPr lang="en-ZA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;</a:t>
            </a:r>
            <a:endParaRPr lang="en-US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en-ZA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SSA are still fulfilling their responsibility of QA audits on verifications of </a:t>
            </a:r>
            <a:r>
              <a:rPr lang="en-ZA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completions and </a:t>
            </a:r>
            <a:endParaRPr lang="en-US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en-ZA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Online verification audits has since been conducted from </a:t>
            </a:r>
            <a:r>
              <a:rPr lang="en-ZA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en-ZA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21st </a:t>
            </a:r>
            <a:r>
              <a:rPr lang="en-ZA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April </a:t>
            </a:r>
            <a:r>
              <a:rPr lang="en-ZA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2020 to-date;</a:t>
            </a:r>
            <a:endParaRPr lang="en-US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en-ZA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</a:t>
            </a:r>
            <a:r>
              <a:rPr lang="en-ZA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erification </a:t>
            </a:r>
            <a:r>
              <a:rPr lang="en-ZA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reports are received and approved</a:t>
            </a:r>
            <a:r>
              <a:rPr lang="en-ZA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4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B8826-7FAF-449C-A97F-877490FD7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0" y="55674"/>
            <a:ext cx="8868512" cy="1143000"/>
          </a:xfrm>
        </p:spPr>
        <p:txBody>
          <a:bodyPr>
            <a:normAutofit/>
          </a:bodyPr>
          <a:lstStyle/>
          <a:p>
            <a:pPr algn="r"/>
            <a:r>
              <a:rPr lang="en-ZA" sz="2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Verification (</a:t>
            </a:r>
            <a:r>
              <a:rPr lang="en-ZA" sz="28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External Moderation</a:t>
            </a:r>
            <a:r>
              <a:rPr lang="en-ZA" sz="2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) of Learning </a:t>
            </a:r>
            <a:br>
              <a:rPr lang="en-ZA" sz="2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ZA" sz="2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Programmes</a:t>
            </a:r>
            <a:endParaRPr lang="en-ZA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7E221-F012-46DD-B7C5-60937638F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0679"/>
            <a:ext cx="11460480" cy="42911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ZA" sz="2400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Verification is a planned and systematic process for validating learner achievements and ensuring compliance to QCTO and FP&amp;M SETA certification criteria.</a:t>
            </a:r>
          </a:p>
          <a:p>
            <a:pPr marL="0" indent="0" algn="just">
              <a:buNone/>
            </a:pPr>
            <a:endParaRPr lang="en-ZA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19138" lvl="0" indent="-544513" fontAlgn="base">
              <a:buFont typeface="Wingdings" panose="05000000000000000000" pitchFamily="2" charset="2"/>
              <a:buChar char="v"/>
            </a:pPr>
            <a:r>
              <a:rPr lang="en-ZA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14 days after completion of learning </a:t>
            </a:r>
            <a:r>
              <a:rPr lang="en-ZA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programme;</a:t>
            </a:r>
            <a:endParaRPr lang="en-ZA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19138" lvl="0" indent="-544513" fontAlgn="base">
              <a:buFont typeface="Wingdings" panose="05000000000000000000" pitchFamily="2" charset="2"/>
              <a:buChar char="v"/>
            </a:pPr>
            <a:r>
              <a:rPr lang="en-ZA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verification will only be scheduled once the assessments and moderations have been captured into the MIS (Indicium</a:t>
            </a:r>
            <a:r>
              <a:rPr lang="en-ZA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);</a:t>
            </a:r>
            <a:endParaRPr lang="en-ZA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19138" lvl="0" indent="-544513" fontAlgn="base">
              <a:buFont typeface="Wingdings" panose="05000000000000000000" pitchFamily="2" charset="2"/>
              <a:buChar char="v"/>
            </a:pPr>
            <a:r>
              <a:rPr lang="en-ZA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SSA verification visits scheduled by Regional QA </a:t>
            </a:r>
            <a:r>
              <a:rPr lang="en-ZA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Specialists and </a:t>
            </a:r>
            <a:endParaRPr lang="en-ZA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19138" lvl="0" indent="-544513" fontAlgn="base">
              <a:buFont typeface="Wingdings" panose="05000000000000000000" pitchFamily="2" charset="2"/>
              <a:buChar char="v"/>
            </a:pPr>
            <a:r>
              <a:rPr lang="en-ZA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Verification reports submitted to Regional QA Specialist within </a:t>
            </a:r>
            <a:r>
              <a:rPr lang="en-ZA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set </a:t>
            </a:r>
            <a:r>
              <a:rPr lang="en-ZA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timeframes – 7 days after </a:t>
            </a:r>
            <a:r>
              <a:rPr lang="en-ZA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verification.</a:t>
            </a:r>
            <a:endParaRPr lang="en-ZA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27954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B8826-7FAF-449C-A97F-877490FD7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3360"/>
            <a:ext cx="12192000" cy="910046"/>
          </a:xfrm>
        </p:spPr>
        <p:txBody>
          <a:bodyPr>
            <a:normAutofit/>
          </a:bodyPr>
          <a:lstStyle/>
          <a:p>
            <a:pPr algn="r"/>
            <a:r>
              <a:rPr lang="en-ZA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Assessment and Moderation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7E221-F012-46DD-B7C5-60937638F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720" y="1123406"/>
            <a:ext cx="10515600" cy="5213575"/>
          </a:xfrm>
        </p:spPr>
        <p:txBody>
          <a:bodyPr>
            <a:normAutofit lnSpcReduction="10000"/>
          </a:bodyPr>
          <a:lstStyle/>
          <a:p>
            <a:pPr marL="0" lvl="0" indent="0" fontAlgn="base">
              <a:buNone/>
            </a:pPr>
            <a:r>
              <a:rPr lang="en-ZA" sz="2600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Assessment </a:t>
            </a:r>
            <a:r>
              <a:rPr lang="en-ZA" sz="2600" u="sng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Process:</a:t>
            </a:r>
            <a:r>
              <a:rPr lang="en-ZA" sz="26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ZA" sz="2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76338" lvl="1" indent="-457200" fontAlgn="base">
              <a:buFont typeface="Wingdings" panose="05000000000000000000" pitchFamily="2" charset="2"/>
              <a:buChar char="v"/>
            </a:pPr>
            <a:r>
              <a:rPr lang="en-ZA" sz="2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Assessment to be performed within 5 working days on completion of unit </a:t>
            </a:r>
            <a:r>
              <a:rPr lang="en-ZA" sz="26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standards;</a:t>
            </a:r>
            <a:endParaRPr lang="en-ZA" sz="2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76338" lvl="1" indent="-457200" fontAlgn="base">
              <a:buFont typeface="Wingdings" panose="05000000000000000000" pitchFamily="2" charset="2"/>
              <a:buChar char="v"/>
            </a:pPr>
            <a:r>
              <a:rPr lang="en-ZA" sz="2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Feedback to </a:t>
            </a:r>
            <a:r>
              <a:rPr lang="en-ZA" sz="26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learners</a:t>
            </a:r>
            <a:r>
              <a:rPr lang="en-ZA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ZA" sz="2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endParaRPr lang="en-ZA" sz="2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76338" lvl="1" indent="-457200" fontAlgn="base">
              <a:buFont typeface="Wingdings" panose="05000000000000000000" pitchFamily="2" charset="2"/>
              <a:buChar char="v"/>
            </a:pPr>
            <a:r>
              <a:rPr lang="en-ZA" sz="2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Achievements captured on the </a:t>
            </a:r>
            <a:r>
              <a:rPr lang="en-ZA" sz="26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system.</a:t>
            </a:r>
            <a:endParaRPr lang="en-ZA" sz="2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19138" lvl="1" indent="0" fontAlgn="base">
              <a:buNone/>
            </a:pPr>
            <a:endParaRPr lang="en-ZA" sz="2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0" fontAlgn="base">
              <a:buNone/>
            </a:pPr>
            <a:r>
              <a:rPr lang="en-ZA" sz="2600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Moderation Process - within 5 working days of </a:t>
            </a:r>
            <a:r>
              <a:rPr lang="en-ZA" sz="2600" u="sng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assessment</a:t>
            </a:r>
            <a:r>
              <a:rPr lang="en-ZA" sz="26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endParaRPr lang="en-ZA" sz="2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76338" lvl="1" indent="-457200" fontAlgn="base">
              <a:buFont typeface="Wingdings" panose="05000000000000000000" pitchFamily="2" charset="2"/>
              <a:buChar char="v"/>
            </a:pPr>
            <a:r>
              <a:rPr lang="en-ZA" sz="2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Minimum of </a:t>
            </a:r>
            <a:r>
              <a:rPr lang="en-ZA" sz="2600" b="1" dirty="0">
                <a:solidFill>
                  <a:srgbClr val="EE485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25% </a:t>
            </a:r>
            <a:r>
              <a:rPr lang="en-ZA" sz="2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 learner </a:t>
            </a:r>
            <a:r>
              <a:rPr lang="en-ZA" sz="26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POEs and </a:t>
            </a:r>
            <a:endParaRPr lang="en-ZA" sz="2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76338" lvl="1" indent="-457200" fontAlgn="base">
              <a:buFont typeface="Wingdings" panose="05000000000000000000" pitchFamily="2" charset="2"/>
              <a:buChar char="v"/>
            </a:pPr>
            <a:r>
              <a:rPr lang="en-ZA" sz="2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 components of the Learning Programme must be moderated by a registered constituent </a:t>
            </a:r>
            <a:r>
              <a:rPr lang="en-ZA" sz="26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Moderator. </a:t>
            </a:r>
            <a:endParaRPr lang="en-ZA" sz="2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19138" lvl="1" indent="0" fontAlgn="base">
              <a:buNone/>
            </a:pPr>
            <a:endParaRPr lang="en-ZA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19138" lvl="1" indent="-719138" algn="ctr" fontAlgn="base">
              <a:buNone/>
            </a:pPr>
            <a:r>
              <a:rPr lang="en-ZA" sz="26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Assessors and Moderators must be registered with FP&amp;M SETA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9238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B8826-7FAF-449C-A97F-877490FD7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" y="457200"/>
            <a:ext cx="11841480" cy="731839"/>
          </a:xfrm>
        </p:spPr>
        <p:txBody>
          <a:bodyPr>
            <a:normAutofit fontScale="90000"/>
          </a:bodyPr>
          <a:lstStyle/>
          <a:p>
            <a:pPr algn="r"/>
            <a:r>
              <a:rPr lang="en-ZA" sz="3200" dirty="0"/>
              <a:t>Certificates and or Statement of Results by </a:t>
            </a:r>
            <a:r>
              <a:rPr lang="en-ZA" sz="3200" dirty="0" smtClean="0"/>
              <a:t/>
            </a:r>
            <a:br>
              <a:rPr lang="en-ZA" sz="3200" dirty="0" smtClean="0"/>
            </a:br>
            <a:r>
              <a:rPr lang="en-ZA" sz="3200" dirty="0" smtClean="0"/>
              <a:t>FP&amp;M </a:t>
            </a:r>
            <a:r>
              <a:rPr lang="en-ZA" sz="3200" dirty="0"/>
              <a:t>SETA</a:t>
            </a:r>
            <a:br>
              <a:rPr lang="en-ZA" sz="3200" dirty="0"/>
            </a:br>
            <a:endParaRPr lang="en-ZA" sz="3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7E221-F012-46DD-B7C5-60937638F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" y="1189039"/>
            <a:ext cx="11628120" cy="4843824"/>
          </a:xfrm>
        </p:spPr>
        <p:txBody>
          <a:bodyPr>
            <a:normAutofit/>
          </a:bodyPr>
          <a:lstStyle/>
          <a:p>
            <a:pPr marL="358775" indent="-358775"/>
            <a:r>
              <a:rPr lang="en-ZA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Certification covers the issuing of Certificates and or Statement of Results by FP&amp;M </a:t>
            </a:r>
            <a:r>
              <a:rPr lang="en-ZA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SETA.</a:t>
            </a:r>
            <a:endParaRPr lang="en-ZA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ZA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58775" lvl="0" indent="-358775" fontAlgn="base"/>
            <a:r>
              <a:rPr lang="en-ZA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 learner/s who are deemed competent and have met the Learning programme requirements through a verification </a:t>
            </a:r>
            <a:r>
              <a:rPr lang="en-ZA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process:</a:t>
            </a:r>
            <a:endParaRPr lang="en-ZA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2" fontAlgn="base">
              <a:buFont typeface="Wingdings" panose="05000000000000000000" pitchFamily="2" charset="2"/>
              <a:buChar char="v"/>
            </a:pPr>
            <a:r>
              <a:rPr lang="en-ZA" sz="2400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Certificate issued directly from the </a:t>
            </a:r>
            <a:r>
              <a:rPr lang="en-ZA" sz="2400" i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Indicium and</a:t>
            </a:r>
            <a:endParaRPr lang="en-ZA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2" fontAlgn="base">
              <a:buFont typeface="Wingdings" panose="05000000000000000000" pitchFamily="2" charset="2"/>
              <a:buChar char="v"/>
            </a:pPr>
            <a:r>
              <a:rPr lang="en-ZA" sz="2400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Within 21 days of receipt of verification </a:t>
            </a:r>
            <a:r>
              <a:rPr lang="en-ZA" sz="2400" i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report.</a:t>
            </a:r>
            <a:endParaRPr lang="en-ZA" sz="2400" i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914400" lvl="2" indent="0" fontAlgn="base">
              <a:buNone/>
            </a:pPr>
            <a:endParaRPr lang="en-ZA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58775" lvl="0" indent="-358775" fontAlgn="base"/>
            <a:r>
              <a:rPr lang="en-ZA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statement of results will be issued to a learner found competent in some of the unit standards or skills </a:t>
            </a:r>
            <a:r>
              <a:rPr lang="en-ZA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programme:</a:t>
            </a:r>
            <a:endParaRPr lang="en-ZA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2" fontAlgn="base">
              <a:buFont typeface="Wingdings" panose="05000000000000000000" pitchFamily="2" charset="2"/>
              <a:buChar char="v"/>
            </a:pPr>
            <a:r>
              <a:rPr lang="en-ZA" sz="2400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Statement of results issued directly from the </a:t>
            </a:r>
            <a:r>
              <a:rPr lang="en-ZA" sz="2400" i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Indicium and </a:t>
            </a:r>
            <a:endParaRPr lang="en-ZA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2" fontAlgn="base">
              <a:buFont typeface="Wingdings" panose="05000000000000000000" pitchFamily="2" charset="2"/>
              <a:buChar char="v"/>
            </a:pPr>
            <a:r>
              <a:rPr lang="en-ZA" sz="2400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Within 21 days of receipt of verification </a:t>
            </a:r>
            <a:r>
              <a:rPr lang="en-ZA" sz="2400" i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report.</a:t>
            </a:r>
            <a:endParaRPr lang="en-ZA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fontAlgn="base"/>
            <a:endParaRPr lang="en-ZA" sz="1200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46017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B8826-7FAF-449C-A97F-877490FD7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241"/>
            <a:ext cx="12192000" cy="1328058"/>
          </a:xfrm>
        </p:spPr>
        <p:txBody>
          <a:bodyPr>
            <a:normAutofit/>
          </a:bodyPr>
          <a:lstStyle/>
          <a:p>
            <a:pPr algn="r"/>
            <a:r>
              <a:rPr lang="en-ZA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Apprenticeships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7E221-F012-46DD-B7C5-60937638F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5919"/>
            <a:ext cx="10515600" cy="4287203"/>
          </a:xfrm>
        </p:spPr>
        <p:txBody>
          <a:bodyPr/>
          <a:lstStyle/>
          <a:p>
            <a:pPr marL="631825" lvl="0" indent="-631825" fontAlgn="base">
              <a:buAutoNum type="arabicPeriod"/>
            </a:pPr>
            <a:r>
              <a:rPr lang="en-ZA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Learner captured on the Indicium and linked to a trade.</a:t>
            </a:r>
          </a:p>
          <a:p>
            <a:pPr marL="631825" lvl="0" indent="-631825" fontAlgn="base">
              <a:buAutoNum type="arabicPeriod"/>
            </a:pPr>
            <a:r>
              <a:rPr lang="en-ZA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Documents uploaded:</a:t>
            </a:r>
          </a:p>
          <a:p>
            <a:pPr marL="0" lvl="0" indent="0" fontAlgn="base">
              <a:buNone/>
            </a:pPr>
            <a:endParaRPr lang="en-ZA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089025" lvl="0" indent="-457200" fontAlgn="base">
              <a:buFont typeface="Wingdings" panose="05000000000000000000" pitchFamily="2" charset="2"/>
              <a:buChar char="v"/>
            </a:pPr>
            <a:r>
              <a:rPr lang="en-ZA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Learner Agreements </a:t>
            </a:r>
            <a:r>
              <a:rPr lang="en-ZA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signed; </a:t>
            </a:r>
            <a:endParaRPr lang="en-ZA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089025" lvl="0" indent="-457200" fontAlgn="base">
              <a:buFont typeface="Wingdings" panose="05000000000000000000" pitchFamily="2" charset="2"/>
              <a:buChar char="v"/>
            </a:pPr>
            <a:r>
              <a:rPr lang="en-ZA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Medical </a:t>
            </a:r>
            <a:r>
              <a:rPr lang="en-ZA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questionnaires;</a:t>
            </a:r>
            <a:endParaRPr lang="en-ZA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089025" lvl="0" indent="-457200" fontAlgn="base">
              <a:buFont typeface="Wingdings" panose="05000000000000000000" pitchFamily="2" charset="2"/>
              <a:buChar char="v"/>
            </a:pPr>
            <a:r>
              <a:rPr lang="en-ZA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Certified copy of identity document – </a:t>
            </a:r>
            <a:r>
              <a:rPr lang="en-ZA" sz="2400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older that 3 </a:t>
            </a:r>
            <a:r>
              <a:rPr lang="en-ZA" sz="2400" u="sng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months;</a:t>
            </a:r>
            <a:endParaRPr lang="en-ZA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089025" lvl="0" indent="-457200" fontAlgn="base">
              <a:buFont typeface="Wingdings" panose="05000000000000000000" pitchFamily="2" charset="2"/>
              <a:buChar char="v"/>
            </a:pPr>
            <a:r>
              <a:rPr lang="en-ZA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Certified copy of educational certificate – </a:t>
            </a:r>
            <a:r>
              <a:rPr lang="en-ZA" sz="2400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older that 3 </a:t>
            </a:r>
            <a:r>
              <a:rPr lang="en-ZA" sz="2400" u="sng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months;</a:t>
            </a:r>
            <a:endParaRPr lang="en-ZA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089025" lvl="0" indent="-457200" fontAlgn="base">
              <a:buFont typeface="Wingdings" panose="05000000000000000000" pitchFamily="2" charset="2"/>
              <a:buChar char="v"/>
            </a:pPr>
            <a:r>
              <a:rPr lang="en-ZA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OFO Codes as per latest version available from FP&amp;M </a:t>
            </a:r>
            <a:r>
              <a:rPr lang="en-ZA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SETA.</a:t>
            </a:r>
            <a:endParaRPr lang="en-ZA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6437036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6529</TotalTime>
  <Words>1381</Words>
  <Application>Microsoft Office PowerPoint</Application>
  <PresentationFormat>Widescreen</PresentationFormat>
  <Paragraphs>228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1_Office Theme</vt:lpstr>
      <vt:lpstr>PowerPoint Presentation</vt:lpstr>
      <vt:lpstr>Contents of the Presentation</vt:lpstr>
      <vt:lpstr>Learning Programmes Indicium Changes  (Introducing paperless system)</vt:lpstr>
      <vt:lpstr>Implementation of Learning Programmes</vt:lpstr>
      <vt:lpstr>  Verifications of completed learners in responding to COVID-19 Regulations: </vt:lpstr>
      <vt:lpstr>Verification (External Moderation) of Learning  Programmes</vt:lpstr>
      <vt:lpstr>Assessment and Moderation</vt:lpstr>
      <vt:lpstr>Certificates and or Statement of Results by  FP&amp;M SETA </vt:lpstr>
      <vt:lpstr>Apprenticeships Implementation</vt:lpstr>
      <vt:lpstr>Trade Test application and arrangements</vt:lpstr>
      <vt:lpstr>Application for Trade Test Certificate</vt:lpstr>
      <vt:lpstr>Certification (Continues…)</vt:lpstr>
      <vt:lpstr>Certification (Continues…)</vt:lpstr>
      <vt:lpstr>Challenges</vt:lpstr>
      <vt:lpstr>Accreditation of SDPs </vt:lpstr>
      <vt:lpstr>Final Integrated Summative Assessment</vt:lpstr>
      <vt:lpstr>Quality Assurance of Historically Registered  Qualifications</vt:lpstr>
      <vt:lpstr>Quality Assure of Historically Registered  Qualifications</vt:lpstr>
      <vt:lpstr>Quality Assure of Historically Registered  Qualifications</vt:lpstr>
      <vt:lpstr>Workplace Quality Assurance </vt:lpstr>
      <vt:lpstr>Occupational Qualifications and Trades Development Summary</vt:lpstr>
      <vt:lpstr>Accreditations on Occupational Qualifications</vt:lpstr>
      <vt:lpstr>Registered OQs and Trades, Accreditations: SDPs, Application Guidelines and Forms </vt:lpstr>
      <vt:lpstr>Meetings with the Industry</vt:lpstr>
      <vt:lpstr>Re-Accreditations of SDPs in line with the COVID-19 Regulations: </vt:lpstr>
      <vt:lpstr>Skills Training delivery during COVID-19 under Level 3</vt:lpstr>
      <vt:lpstr>Submission of Accreditations and Verifications Applications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Lizzie Mabotja</dc:creator>
  <cp:lastModifiedBy>Lindy Mkhize</cp:lastModifiedBy>
  <cp:revision>221</cp:revision>
  <cp:lastPrinted>2016-10-04T15:32:37Z</cp:lastPrinted>
  <dcterms:created xsi:type="dcterms:W3CDTF">2015-07-07T11:00:19Z</dcterms:created>
  <dcterms:modified xsi:type="dcterms:W3CDTF">2021-01-19T08:05:02Z</dcterms:modified>
</cp:coreProperties>
</file>